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wav" ContentType="audio/wav"/>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28"/>
  </p:notesMasterIdLst>
  <p:sldIdLst>
    <p:sldId id="256" r:id="rId2"/>
    <p:sldId id="271" r:id="rId3"/>
    <p:sldId id="274" r:id="rId4"/>
    <p:sldId id="262" r:id="rId5"/>
    <p:sldId id="263" r:id="rId6"/>
    <p:sldId id="281" r:id="rId7"/>
    <p:sldId id="282" r:id="rId8"/>
    <p:sldId id="257" r:id="rId9"/>
    <p:sldId id="265" r:id="rId10"/>
    <p:sldId id="260" r:id="rId11"/>
    <p:sldId id="264" r:id="rId12"/>
    <p:sldId id="266" r:id="rId13"/>
    <p:sldId id="288" r:id="rId14"/>
    <p:sldId id="259" r:id="rId15"/>
    <p:sldId id="277" r:id="rId16"/>
    <p:sldId id="278" r:id="rId17"/>
    <p:sldId id="269" r:id="rId18"/>
    <p:sldId id="270" r:id="rId19"/>
    <p:sldId id="276" r:id="rId20"/>
    <p:sldId id="261" r:id="rId21"/>
    <p:sldId id="279" r:id="rId22"/>
    <p:sldId id="292" r:id="rId23"/>
    <p:sldId id="283" r:id="rId24"/>
    <p:sldId id="284" r:id="rId25"/>
    <p:sldId id="285" r:id="rId26"/>
    <p:sldId id="286" r:id="rId27"/>
  </p:sldIdLst>
  <p:sldSz cx="9144000" cy="6858000" type="screen4x3"/>
  <p:notesSz cx="6858000" cy="9144000"/>
  <p:defaultTextStyle>
    <a:defPPr>
      <a:defRPr lang="en-US"/>
    </a:defPPr>
    <a:lvl1pPr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1pPr>
    <a:lvl2pPr marL="4572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2pPr>
    <a:lvl3pPr marL="9144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3pPr>
    <a:lvl4pPr marL="13716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4pPr>
    <a:lvl5pPr marL="18288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5pPr>
    <a:lvl6pPr marL="2286000" algn="l" defTabSz="914400" rtl="0" eaLnBrk="1" latinLnBrk="0" hangingPunct="1">
      <a:defRPr sz="2800" kern="1200">
        <a:solidFill>
          <a:schemeClr val="accent1"/>
        </a:solidFill>
        <a:latin typeface="Arial" charset="0"/>
        <a:ea typeface="+mn-ea"/>
        <a:cs typeface="+mn-cs"/>
      </a:defRPr>
    </a:lvl6pPr>
    <a:lvl7pPr marL="2743200" algn="l" defTabSz="914400" rtl="0" eaLnBrk="1" latinLnBrk="0" hangingPunct="1">
      <a:defRPr sz="2800" kern="1200">
        <a:solidFill>
          <a:schemeClr val="accent1"/>
        </a:solidFill>
        <a:latin typeface="Arial" charset="0"/>
        <a:ea typeface="+mn-ea"/>
        <a:cs typeface="+mn-cs"/>
      </a:defRPr>
    </a:lvl7pPr>
    <a:lvl8pPr marL="3200400" algn="l" defTabSz="914400" rtl="0" eaLnBrk="1" latinLnBrk="0" hangingPunct="1">
      <a:defRPr sz="2800" kern="1200">
        <a:solidFill>
          <a:schemeClr val="accent1"/>
        </a:solidFill>
        <a:latin typeface="Arial" charset="0"/>
        <a:ea typeface="+mn-ea"/>
        <a:cs typeface="+mn-cs"/>
      </a:defRPr>
    </a:lvl8pPr>
    <a:lvl9pPr marL="3657600" algn="l" defTabSz="914400" rtl="0" eaLnBrk="1" latinLnBrk="0" hangingPunct="1">
      <a:defRPr sz="2800" kern="1200">
        <a:solidFill>
          <a:schemeClr val="accent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99"/>
    <a:srgbClr val="0000FF"/>
    <a:srgbClr val="0066FF"/>
    <a:srgbClr val="009999"/>
    <a:srgbClr val="FF6600"/>
    <a:srgbClr val="FF3399"/>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08" autoAdjust="0"/>
    <p:restoredTop sz="80000" autoAdjust="0"/>
  </p:normalViewPr>
  <p:slideViewPr>
    <p:cSldViewPr>
      <p:cViewPr varScale="1">
        <p:scale>
          <a:sx n="74" d="100"/>
          <a:sy n="74" d="100"/>
        </p:scale>
        <p:origin x="153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1"/>
    </mc:Choice>
    <mc:Fallback>
      <c:style val="41"/>
    </mc:Fallback>
  </mc:AlternateContent>
  <c:chart>
    <c:title>
      <c:tx>
        <c:rich>
          <a:bodyPr/>
          <a:lstStyle/>
          <a:p>
            <a:pPr>
              <a:defRPr/>
            </a:pPr>
            <a:r>
              <a:rPr lang="en-US" dirty="0"/>
              <a:t>Items Sold in First Quarter of </a:t>
            </a:r>
            <a:r>
              <a:rPr lang="en-US" dirty="0" smtClean="0"/>
              <a:t>2014</a:t>
            </a:r>
            <a:endParaRPr lang="en-US" dirty="0"/>
          </a:p>
        </c:rich>
      </c:tx>
      <c:layout>
        <c:manualLayout>
          <c:xMode val="edge"/>
          <c:yMode val="edge"/>
          <c:x val="0.2111111111111113"/>
          <c:y val="2.0072992700730007E-2"/>
        </c:manualLayout>
      </c:layout>
      <c:overlay val="0"/>
    </c:title>
    <c:autoTitleDeleted val="0"/>
    <c:plotArea>
      <c:layout>
        <c:manualLayout>
          <c:layoutTarget val="inner"/>
          <c:xMode val="edge"/>
          <c:yMode val="edge"/>
          <c:x val="7.4747474747474868E-2"/>
          <c:y val="0.21350364963503649"/>
          <c:w val="0.78585858585858581"/>
          <c:h val="0.66240875912408836"/>
        </c:manualLayout>
      </c:layout>
      <c:barChart>
        <c:barDir val="col"/>
        <c:grouping val="clustered"/>
        <c:varyColors val="0"/>
        <c:ser>
          <c:idx val="0"/>
          <c:order val="0"/>
          <c:tx>
            <c:strRef>
              <c:f>Sheet1!$A$3</c:f>
              <c:strCache>
                <c:ptCount val="1"/>
                <c:pt idx="0">
                  <c:v>Blue Balls</c:v>
                </c:pt>
              </c:strCache>
            </c:strRef>
          </c:tx>
          <c:spPr>
            <a:solidFill>
              <a:srgbClr val="0000FF"/>
            </a:solidFill>
          </c:spPr>
          <c:invertIfNegative val="0"/>
          <c:cat>
            <c:strRef>
              <c:f>Sheet1!$B$2:$E$2</c:f>
              <c:strCache>
                <c:ptCount val="4"/>
                <c:pt idx="0">
                  <c:v>January</c:v>
                </c:pt>
                <c:pt idx="1">
                  <c:v>February</c:v>
                </c:pt>
                <c:pt idx="2">
                  <c:v>March </c:v>
                </c:pt>
                <c:pt idx="3">
                  <c:v>April</c:v>
                </c:pt>
              </c:strCache>
            </c:strRef>
          </c:cat>
          <c:val>
            <c:numRef>
              <c:f>Sheet1!$B$3:$E$3</c:f>
              <c:numCache>
                <c:formatCode>General</c:formatCode>
                <c:ptCount val="4"/>
                <c:pt idx="0">
                  <c:v>20.399999999999999</c:v>
                </c:pt>
                <c:pt idx="1">
                  <c:v>27.4</c:v>
                </c:pt>
                <c:pt idx="2">
                  <c:v>90</c:v>
                </c:pt>
                <c:pt idx="3">
                  <c:v>20.399999999999999</c:v>
                </c:pt>
              </c:numCache>
            </c:numRef>
          </c:val>
        </c:ser>
        <c:ser>
          <c:idx val="1"/>
          <c:order val="1"/>
          <c:tx>
            <c:strRef>
              <c:f>Sheet1!$A$4</c:f>
              <c:strCache>
                <c:ptCount val="1"/>
                <c:pt idx="0">
                  <c:v>Red Balls</c:v>
                </c:pt>
              </c:strCache>
            </c:strRef>
          </c:tx>
          <c:spPr>
            <a:solidFill>
              <a:srgbClr val="FF0000"/>
            </a:solidFill>
          </c:spPr>
          <c:invertIfNegative val="0"/>
          <c:cat>
            <c:strRef>
              <c:f>Sheet1!$B$2:$E$2</c:f>
              <c:strCache>
                <c:ptCount val="4"/>
                <c:pt idx="0">
                  <c:v>January</c:v>
                </c:pt>
                <c:pt idx="1">
                  <c:v>February</c:v>
                </c:pt>
                <c:pt idx="2">
                  <c:v>March </c:v>
                </c:pt>
                <c:pt idx="3">
                  <c:v>April</c:v>
                </c:pt>
              </c:strCache>
            </c:strRef>
          </c:cat>
          <c:val>
            <c:numRef>
              <c:f>Sheet1!$B$4:$E$4</c:f>
              <c:numCache>
                <c:formatCode>General</c:formatCode>
                <c:ptCount val="4"/>
                <c:pt idx="0">
                  <c:v>30.6</c:v>
                </c:pt>
                <c:pt idx="1">
                  <c:v>38.6</c:v>
                </c:pt>
                <c:pt idx="2">
                  <c:v>34.6</c:v>
                </c:pt>
                <c:pt idx="3">
                  <c:v>31.6</c:v>
                </c:pt>
              </c:numCache>
            </c:numRef>
          </c:val>
        </c:ser>
        <c:dLbls>
          <c:showLegendKey val="0"/>
          <c:showVal val="0"/>
          <c:showCatName val="0"/>
          <c:showSerName val="0"/>
          <c:showPercent val="0"/>
          <c:showBubbleSize val="0"/>
        </c:dLbls>
        <c:gapWidth val="150"/>
        <c:axId val="135925704"/>
        <c:axId val="135926088"/>
      </c:barChart>
      <c:catAx>
        <c:axId val="135925704"/>
        <c:scaling>
          <c:orientation val="minMax"/>
        </c:scaling>
        <c:delete val="0"/>
        <c:axPos val="b"/>
        <c:numFmt formatCode="General" sourceLinked="1"/>
        <c:majorTickMark val="out"/>
        <c:minorTickMark val="none"/>
        <c:tickLblPos val="nextTo"/>
        <c:txPr>
          <a:bodyPr rot="0" vert="horz"/>
          <a:lstStyle/>
          <a:p>
            <a:pPr>
              <a:defRPr/>
            </a:pPr>
            <a:endParaRPr lang="en-US"/>
          </a:p>
        </c:txPr>
        <c:crossAx val="135926088"/>
        <c:crosses val="autoZero"/>
        <c:auto val="1"/>
        <c:lblAlgn val="ctr"/>
        <c:lblOffset val="100"/>
        <c:tickLblSkip val="1"/>
        <c:tickMarkSkip val="1"/>
        <c:noMultiLvlLbl val="0"/>
      </c:catAx>
      <c:valAx>
        <c:axId val="135926088"/>
        <c:scaling>
          <c:orientation val="minMax"/>
        </c:scaling>
        <c:delete val="0"/>
        <c:axPos val="l"/>
        <c:majorGridlines/>
        <c:numFmt formatCode="General" sourceLinked="1"/>
        <c:majorTickMark val="out"/>
        <c:minorTickMark val="none"/>
        <c:tickLblPos val="nextTo"/>
        <c:txPr>
          <a:bodyPr rot="0" vert="horz"/>
          <a:lstStyle/>
          <a:p>
            <a:pPr>
              <a:defRPr/>
            </a:pPr>
            <a:endParaRPr lang="en-US"/>
          </a:p>
        </c:txPr>
        <c:crossAx val="135925704"/>
        <c:crosses val="autoZero"/>
        <c:crossBetween val="between"/>
      </c:valAx>
    </c:plotArea>
    <c:legend>
      <c:legendPos val="r"/>
      <c:layout>
        <c:manualLayout>
          <c:xMode val="edge"/>
          <c:yMode val="edge"/>
          <c:x val="0.87070707070707065"/>
          <c:y val="0.48722627737226376"/>
          <c:w val="0.12525252525252517"/>
          <c:h val="0.11131386861313868"/>
        </c:manualLayout>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BC104D3-778F-4DD6-A205-110CAB3D37F1}" type="datetimeFigureOut">
              <a:rPr lang="en-US"/>
              <a:pPr>
                <a:defRPr/>
              </a:pPr>
              <a:t>4/13/2015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399560E-A47C-4AF9-A717-75E26828EB47}" type="slidenum">
              <a:rPr lang="en-US"/>
              <a:pPr>
                <a:defRPr/>
              </a:pPr>
              <a:t>‹#›</a:t>
            </a:fld>
            <a:endParaRPr lang="en-US"/>
          </a:p>
        </p:txBody>
      </p:sp>
    </p:spTree>
    <p:extLst>
      <p:ext uri="{BB962C8B-B14F-4D97-AF65-F5344CB8AC3E}">
        <p14:creationId xmlns:p14="http://schemas.microsoft.com/office/powerpoint/2010/main" val="37561429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a:solidFill>
                  <a:schemeClr val="accent1"/>
                </a:solidFill>
                <a:latin typeface="Arial" charset="0"/>
              </a:defRPr>
            </a:lvl1pPr>
            <a:lvl2pPr marL="742950" indent="-285750" eaLnBrk="0" hangingPunct="0">
              <a:defRPr sz="2800">
                <a:solidFill>
                  <a:schemeClr val="accent1"/>
                </a:solidFill>
                <a:latin typeface="Arial" charset="0"/>
              </a:defRPr>
            </a:lvl2pPr>
            <a:lvl3pPr marL="1143000" indent="-228600" eaLnBrk="0" hangingPunct="0">
              <a:defRPr sz="2800">
                <a:solidFill>
                  <a:schemeClr val="accent1"/>
                </a:solidFill>
                <a:latin typeface="Arial" charset="0"/>
              </a:defRPr>
            </a:lvl3pPr>
            <a:lvl4pPr marL="1600200" indent="-228600" eaLnBrk="0" hangingPunct="0">
              <a:defRPr sz="2800">
                <a:solidFill>
                  <a:schemeClr val="accent1"/>
                </a:solidFill>
                <a:latin typeface="Arial" charset="0"/>
              </a:defRPr>
            </a:lvl4pPr>
            <a:lvl5pPr marL="2057400" indent="-228600" eaLnBrk="0" hangingPunct="0">
              <a:defRPr sz="2800">
                <a:solidFill>
                  <a:schemeClr val="accent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800">
                <a:solidFill>
                  <a:schemeClr val="accent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800">
                <a:solidFill>
                  <a:schemeClr val="accent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800">
                <a:solidFill>
                  <a:schemeClr val="accent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800">
                <a:solidFill>
                  <a:schemeClr val="accent1"/>
                </a:solidFill>
                <a:latin typeface="Arial" charset="0"/>
              </a:defRPr>
            </a:lvl9pPr>
          </a:lstStyle>
          <a:p>
            <a:pPr eaLnBrk="1" hangingPunct="1"/>
            <a:fld id="{129A7C7D-866B-40B1-9837-4FF552859900}" type="slidenum">
              <a:rPr lang="en-US" sz="1200" smtClean="0"/>
              <a:pPr eaLnBrk="1" hangingPunct="1"/>
              <a:t>7</a:t>
            </a:fld>
            <a:endParaRPr lang="en-US" sz="1200" smtClean="0"/>
          </a:p>
        </p:txBody>
      </p:sp>
    </p:spTree>
    <p:extLst>
      <p:ext uri="{BB962C8B-B14F-4D97-AF65-F5344CB8AC3E}">
        <p14:creationId xmlns:p14="http://schemas.microsoft.com/office/powerpoint/2010/main" val="4207188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defRPr/>
            </a:pPr>
            <a:fld id="{470D9478-1E02-4D53-A2C4-79F1A1696F6C}" type="slidenum">
              <a:rPr lang="en-US" smtClean="0"/>
              <a:pPr>
                <a:defRPr/>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940E500-F97D-40CA-B9C3-DFCFD6BA727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4E39A3-A2A8-4DEC-95DB-F176C84CF592}"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914400" y="2362200"/>
            <a:ext cx="3924300" cy="3733800"/>
          </a:xfrm>
        </p:spPr>
        <p:txBody>
          <a:bodyPr/>
          <a:lstStyle/>
          <a:p>
            <a:pPr lvl="0"/>
            <a:endParaRPr lang="en-US" noProof="0" smtClean="0"/>
          </a:p>
        </p:txBody>
      </p:sp>
      <p:sp>
        <p:nvSpPr>
          <p:cNvPr id="4" name="Text Placeholder 3"/>
          <p:cNvSpPr>
            <a:spLocks noGrp="1"/>
          </p:cNvSpPr>
          <p:nvPr>
            <p:ph type="body"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D6BF345D-437D-4E40-8169-16E53153597E}" type="slidenum">
              <a:rPr lang="en-US"/>
              <a:pPr>
                <a:defRPr/>
              </a:pPr>
              <a:t>‹#›</a:t>
            </a:fld>
            <a:endParaRPr lang="en-US"/>
          </a:p>
        </p:txBody>
      </p:sp>
    </p:spTree>
    <p:extLst>
      <p:ext uri="{BB962C8B-B14F-4D97-AF65-F5344CB8AC3E}">
        <p14:creationId xmlns:p14="http://schemas.microsoft.com/office/powerpoint/2010/main" val="2860875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4E853CB-B948-4688-A931-1AA800C8560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0CAEAF5-9C85-4F5C-8066-0507C0A30053}" type="slidenum">
              <a:rPr lang="en-US" smtClean="0"/>
              <a:pPr>
                <a:defRPr/>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CD451ED-451A-4251-BC71-29DEBDCEDCD4}"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0C57F42-C846-47AB-B258-A2E4E50EC33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980114A-1DC5-48EB-ABA6-F23B6EB2D9C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037AEEF-6FEC-44F0-BA34-B7F056D115B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712953F-969C-4029-96F5-0B66D1348380}" type="slidenum">
              <a:rPr lang="en-US" smtClean="0"/>
              <a:pPr>
                <a:defRPr/>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5C5A5CA-EAA7-453A-8B32-F21EA9271433}" type="slidenum">
              <a:rPr lang="en-US" smtClean="0"/>
              <a:pPr>
                <a:defRPr/>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pPr>
              <a:defRPr/>
            </a:pPr>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B7649B78-C089-460E-BB42-4796D6AE8A94}" type="slidenum">
              <a:rPr lang="en-US" smtClean="0"/>
              <a:pPr>
                <a:defRPr/>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chart" Target="../charts/chart1.x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Microsoft_Excel_97-2003_Worksheet2.xls"/></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Microsoft_Excel_97-2003_Worksheet3.xls"/></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MjcO2ExtHso"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youtube.com/watch?v=wp9FdTnCW1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p:txBody>
          <a:bodyPr/>
          <a:lstStyle/>
          <a:p>
            <a:pPr eaLnBrk="1" hangingPunct="1"/>
            <a:r>
              <a:rPr lang="en-US" smtClean="0"/>
              <a:t>Avoiding the Pitfalls of Bad Slides</a:t>
            </a:r>
          </a:p>
        </p:txBody>
      </p:sp>
      <p:sp>
        <p:nvSpPr>
          <p:cNvPr id="6146" name="Rectangle 2"/>
          <p:cNvSpPr>
            <a:spLocks noGrp="1" noChangeArrowheads="1"/>
          </p:cNvSpPr>
          <p:nvPr>
            <p:ph type="ctrTitle"/>
          </p:nvPr>
        </p:nvSpPr>
        <p:spPr/>
        <p:txBody>
          <a:bodyPr/>
          <a:lstStyle/>
          <a:p>
            <a:pPr eaLnBrk="1" hangingPunct="1"/>
            <a:r>
              <a:rPr lang="en-US" smtClean="0"/>
              <a:t>Making PowerPoint Slides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Color - Good</a:t>
            </a:r>
          </a:p>
        </p:txBody>
      </p:sp>
      <p:sp>
        <p:nvSpPr>
          <p:cNvPr id="15363" name="Rectangle 3"/>
          <p:cNvSpPr>
            <a:spLocks noGrp="1" noChangeArrowheads="1"/>
          </p:cNvSpPr>
          <p:nvPr>
            <p:ph idx="1"/>
          </p:nvPr>
        </p:nvSpPr>
        <p:spPr/>
        <p:txBody>
          <a:bodyPr/>
          <a:lstStyle/>
          <a:p>
            <a:pPr eaLnBrk="1" hangingPunct="1"/>
            <a:r>
              <a:rPr lang="en-US" dirty="0" smtClean="0"/>
              <a:t>Sharp Contrast</a:t>
            </a:r>
          </a:p>
          <a:p>
            <a:pPr lvl="1" eaLnBrk="1" hangingPunct="1"/>
            <a:r>
              <a:rPr lang="en-US" dirty="0" smtClean="0"/>
              <a:t>Ex: blue font on white background</a:t>
            </a:r>
            <a:br>
              <a:rPr lang="en-US" dirty="0" smtClean="0"/>
            </a:br>
            <a:endParaRPr lang="en-US" dirty="0" smtClean="0"/>
          </a:p>
          <a:p>
            <a:pPr eaLnBrk="1" hangingPunct="1"/>
            <a:r>
              <a:rPr lang="en-US" dirty="0" smtClean="0"/>
              <a:t>Reinforce the logic of your structure</a:t>
            </a:r>
          </a:p>
          <a:p>
            <a:pPr lvl="1" eaLnBrk="1" hangingPunct="1"/>
            <a:r>
              <a:rPr lang="en-US" dirty="0" smtClean="0"/>
              <a:t>Ex: light blue title and dark blue text</a:t>
            </a:r>
            <a:br>
              <a:rPr lang="en-US" dirty="0" smtClean="0"/>
            </a:br>
            <a:endParaRPr lang="en-US" dirty="0" smtClean="0"/>
          </a:p>
          <a:p>
            <a:pPr eaLnBrk="1" hangingPunct="1"/>
            <a:r>
              <a:rPr lang="en-US" dirty="0" smtClean="0"/>
              <a:t>Emphasize a point</a:t>
            </a:r>
          </a:p>
          <a:p>
            <a:pPr lvl="1" eaLnBrk="1" hangingPunct="1"/>
            <a:r>
              <a:rPr lang="en-US" dirty="0" smtClean="0"/>
              <a:t>But only use this </a:t>
            </a:r>
            <a:r>
              <a:rPr lang="en-US" dirty="0" smtClean="0">
                <a:solidFill>
                  <a:srgbClr val="009999"/>
                </a:solidFill>
              </a:rPr>
              <a:t>occasionally</a:t>
            </a:r>
          </a:p>
          <a:p>
            <a:pPr lvl="1"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fade">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fade">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fade">
                                      <p:cBhvr>
                                        <p:cTn id="32"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Color - Bad</a:t>
            </a:r>
          </a:p>
        </p:txBody>
      </p:sp>
      <p:sp>
        <p:nvSpPr>
          <p:cNvPr id="16387" name="Rectangle 3"/>
          <p:cNvSpPr>
            <a:spLocks noGrp="1" noChangeArrowheads="1"/>
          </p:cNvSpPr>
          <p:nvPr>
            <p:ph idx="1"/>
          </p:nvPr>
        </p:nvSpPr>
        <p:spPr/>
        <p:txBody>
          <a:bodyPr/>
          <a:lstStyle/>
          <a:p>
            <a:pPr eaLnBrk="1" hangingPunct="1">
              <a:lnSpc>
                <a:spcPct val="90000"/>
              </a:lnSpc>
            </a:pPr>
            <a:r>
              <a:rPr lang="en-US" dirty="0" smtClean="0">
                <a:solidFill>
                  <a:srgbClr val="FFFF99"/>
                </a:solidFill>
              </a:rPr>
              <a:t>Using a font color that does not contrast with the background color is hard to read </a:t>
            </a:r>
            <a:r>
              <a:rPr lang="en-US" dirty="0" smtClean="0">
                <a:solidFill>
                  <a:srgbClr val="FFFF00"/>
                </a:solidFill>
              </a:rPr>
              <a:t/>
            </a:r>
            <a:br>
              <a:rPr lang="en-US" dirty="0" smtClean="0">
                <a:solidFill>
                  <a:srgbClr val="FFFF00"/>
                </a:solidFill>
              </a:rPr>
            </a:br>
            <a:endParaRPr lang="en-US" dirty="0" smtClean="0">
              <a:solidFill>
                <a:srgbClr val="FFFF00"/>
              </a:solidFill>
            </a:endParaRPr>
          </a:p>
          <a:p>
            <a:pPr eaLnBrk="1" hangingPunct="1">
              <a:lnSpc>
                <a:spcPct val="90000"/>
              </a:lnSpc>
            </a:pPr>
            <a:r>
              <a:rPr lang="en-US" dirty="0" smtClean="0"/>
              <a:t>Using color for </a:t>
            </a:r>
            <a:r>
              <a:rPr lang="en-US" dirty="0" smtClean="0">
                <a:solidFill>
                  <a:srgbClr val="33CC33"/>
                </a:solidFill>
              </a:rPr>
              <a:t>decoration</a:t>
            </a:r>
            <a:r>
              <a:rPr lang="en-US" dirty="0" smtClean="0"/>
              <a:t> is </a:t>
            </a:r>
            <a:r>
              <a:rPr lang="en-US" dirty="0" smtClean="0">
                <a:solidFill>
                  <a:schemeClr val="accent2"/>
                </a:solidFill>
              </a:rPr>
              <a:t>distracting </a:t>
            </a:r>
            <a:r>
              <a:rPr lang="en-US" dirty="0" smtClean="0"/>
              <a:t>and </a:t>
            </a:r>
            <a:r>
              <a:rPr lang="en-US" dirty="0" smtClean="0">
                <a:solidFill>
                  <a:srgbClr val="0070C0"/>
                </a:solidFill>
              </a:rPr>
              <a:t>annoying</a:t>
            </a:r>
            <a:r>
              <a:rPr lang="en-US" dirty="0" smtClean="0"/>
              <a:t>.</a:t>
            </a:r>
            <a:br>
              <a:rPr lang="en-US" dirty="0" smtClean="0"/>
            </a:br>
            <a:endParaRPr lang="en-US" dirty="0" smtClean="0"/>
          </a:p>
          <a:p>
            <a:pPr eaLnBrk="1" hangingPunct="1">
              <a:lnSpc>
                <a:spcPct val="90000"/>
              </a:lnSpc>
            </a:pPr>
            <a:r>
              <a:rPr lang="en-US" dirty="0" smtClean="0">
                <a:solidFill>
                  <a:srgbClr val="FF3399"/>
                </a:solidFill>
              </a:rPr>
              <a:t>Using a different color for each point is unnecessary</a:t>
            </a:r>
          </a:p>
          <a:p>
            <a:pPr lvl="1" eaLnBrk="1" hangingPunct="1">
              <a:lnSpc>
                <a:spcPct val="90000"/>
              </a:lnSpc>
            </a:pPr>
            <a:r>
              <a:rPr lang="en-US" dirty="0" smtClean="0">
                <a:solidFill>
                  <a:srgbClr val="FF0000"/>
                </a:solidFill>
              </a:rPr>
              <a:t>Using a different color for secondary points is also unnecessary</a:t>
            </a:r>
            <a:br>
              <a:rPr lang="en-US" dirty="0" smtClean="0">
                <a:solidFill>
                  <a:srgbClr val="FF0000"/>
                </a:solidFill>
              </a:rPr>
            </a:br>
            <a:endParaRPr lang="en-US" dirty="0" smtClean="0">
              <a:solidFill>
                <a:srgbClr val="FF0000"/>
              </a:solidFill>
            </a:endParaRPr>
          </a:p>
          <a:p>
            <a:pPr eaLnBrk="1" hangingPunct="1">
              <a:lnSpc>
                <a:spcPct val="90000"/>
              </a:lnSpc>
            </a:pPr>
            <a:r>
              <a:rPr lang="en-US" dirty="0" smtClean="0">
                <a:solidFill>
                  <a:srgbClr val="FF0000"/>
                </a:solidFill>
              </a:rPr>
              <a:t>T</a:t>
            </a:r>
            <a:r>
              <a:rPr lang="en-US" dirty="0" smtClean="0">
                <a:solidFill>
                  <a:srgbClr val="FF6600"/>
                </a:solidFill>
              </a:rPr>
              <a:t>r</a:t>
            </a:r>
            <a:r>
              <a:rPr lang="en-US" dirty="0" smtClean="0">
                <a:solidFill>
                  <a:srgbClr val="FFFF00"/>
                </a:solidFill>
              </a:rPr>
              <a:t>y</a:t>
            </a:r>
            <a:r>
              <a:rPr lang="en-US" dirty="0" smtClean="0">
                <a:solidFill>
                  <a:srgbClr val="33CC33"/>
                </a:solidFill>
              </a:rPr>
              <a:t>i</a:t>
            </a:r>
            <a:r>
              <a:rPr lang="en-US" dirty="0" smtClean="0">
                <a:solidFill>
                  <a:srgbClr val="0066FF"/>
                </a:solidFill>
              </a:rPr>
              <a:t>n</a:t>
            </a:r>
            <a:r>
              <a:rPr lang="en-US" dirty="0" smtClean="0">
                <a:solidFill>
                  <a:schemeClr val="folHlink"/>
                </a:solidFill>
              </a:rPr>
              <a:t>g</a:t>
            </a:r>
            <a:r>
              <a:rPr lang="en-US" dirty="0" smtClean="0">
                <a:solidFill>
                  <a:srgbClr val="FF3399"/>
                </a:solidFill>
              </a:rPr>
              <a:t> t</a:t>
            </a:r>
            <a:r>
              <a:rPr lang="en-US" dirty="0" smtClean="0">
                <a:solidFill>
                  <a:srgbClr val="FF0000"/>
                </a:solidFill>
              </a:rPr>
              <a:t>o</a:t>
            </a:r>
            <a:r>
              <a:rPr lang="en-US" dirty="0" smtClean="0">
                <a:solidFill>
                  <a:srgbClr val="FF3399"/>
                </a:solidFill>
              </a:rPr>
              <a:t> </a:t>
            </a:r>
            <a:r>
              <a:rPr lang="en-US" dirty="0" smtClean="0">
                <a:solidFill>
                  <a:srgbClr val="FF6600"/>
                </a:solidFill>
              </a:rPr>
              <a:t>b</a:t>
            </a:r>
            <a:r>
              <a:rPr lang="en-US" dirty="0" smtClean="0">
                <a:solidFill>
                  <a:srgbClr val="FFFF00"/>
                </a:solidFill>
              </a:rPr>
              <a:t>e </a:t>
            </a:r>
            <a:r>
              <a:rPr lang="en-US" dirty="0" smtClean="0">
                <a:solidFill>
                  <a:srgbClr val="33CC33"/>
                </a:solidFill>
              </a:rPr>
              <a:t>c</a:t>
            </a:r>
            <a:r>
              <a:rPr lang="en-US" dirty="0" smtClean="0">
                <a:solidFill>
                  <a:srgbClr val="0066FF"/>
                </a:solidFill>
              </a:rPr>
              <a:t>r</a:t>
            </a:r>
            <a:r>
              <a:rPr lang="en-US" dirty="0" smtClean="0">
                <a:solidFill>
                  <a:schemeClr val="folHlink"/>
                </a:solidFill>
              </a:rPr>
              <a:t>e</a:t>
            </a:r>
            <a:r>
              <a:rPr lang="en-US" dirty="0" smtClean="0">
                <a:solidFill>
                  <a:srgbClr val="FF3399"/>
                </a:solidFill>
              </a:rPr>
              <a:t>a</a:t>
            </a:r>
            <a:r>
              <a:rPr lang="en-US" dirty="0" smtClean="0">
                <a:solidFill>
                  <a:srgbClr val="FF0000"/>
                </a:solidFill>
              </a:rPr>
              <a:t>t</a:t>
            </a:r>
            <a:r>
              <a:rPr lang="en-US" dirty="0" smtClean="0">
                <a:solidFill>
                  <a:srgbClr val="FF6600"/>
                </a:solidFill>
              </a:rPr>
              <a:t>i</a:t>
            </a:r>
            <a:r>
              <a:rPr lang="en-US" dirty="0" smtClean="0">
                <a:solidFill>
                  <a:srgbClr val="FFFF00"/>
                </a:solidFill>
              </a:rPr>
              <a:t>v</a:t>
            </a:r>
            <a:r>
              <a:rPr lang="en-US" dirty="0" smtClean="0">
                <a:solidFill>
                  <a:srgbClr val="33CC33"/>
                </a:solidFill>
              </a:rPr>
              <a:t>e</a:t>
            </a:r>
            <a:r>
              <a:rPr lang="en-US" dirty="0" smtClean="0">
                <a:solidFill>
                  <a:srgbClr val="FF3399"/>
                </a:solidFill>
              </a:rPr>
              <a:t> </a:t>
            </a:r>
            <a:r>
              <a:rPr lang="en-US" dirty="0" smtClean="0">
                <a:solidFill>
                  <a:srgbClr val="0066FF"/>
                </a:solidFill>
              </a:rPr>
              <a:t>c</a:t>
            </a:r>
            <a:r>
              <a:rPr lang="en-US" dirty="0" smtClean="0">
                <a:solidFill>
                  <a:schemeClr val="folHlink"/>
                </a:solidFill>
              </a:rPr>
              <a:t>a</a:t>
            </a:r>
            <a:r>
              <a:rPr lang="en-US" dirty="0" smtClean="0">
                <a:solidFill>
                  <a:srgbClr val="FF3399"/>
                </a:solidFill>
              </a:rPr>
              <a:t>n </a:t>
            </a:r>
            <a:r>
              <a:rPr lang="en-US" dirty="0" smtClean="0">
                <a:solidFill>
                  <a:srgbClr val="FF0000"/>
                </a:solidFill>
              </a:rPr>
              <a:t>a</a:t>
            </a:r>
            <a:r>
              <a:rPr lang="en-US" dirty="0" smtClean="0">
                <a:solidFill>
                  <a:srgbClr val="FF6600"/>
                </a:solidFill>
              </a:rPr>
              <a:t>l</a:t>
            </a:r>
            <a:r>
              <a:rPr lang="en-US" dirty="0" smtClean="0">
                <a:solidFill>
                  <a:srgbClr val="FFFF00"/>
                </a:solidFill>
              </a:rPr>
              <a:t>s</a:t>
            </a:r>
            <a:r>
              <a:rPr lang="en-US" dirty="0" smtClean="0">
                <a:solidFill>
                  <a:srgbClr val="33CC33"/>
                </a:solidFill>
              </a:rPr>
              <a:t>o</a:t>
            </a:r>
            <a:r>
              <a:rPr lang="en-US" dirty="0" smtClean="0">
                <a:solidFill>
                  <a:srgbClr val="FF3399"/>
                </a:solidFill>
              </a:rPr>
              <a:t> </a:t>
            </a:r>
            <a:r>
              <a:rPr lang="en-US" dirty="0" smtClean="0">
                <a:solidFill>
                  <a:srgbClr val="0066FF"/>
                </a:solidFill>
              </a:rPr>
              <a:t>b</a:t>
            </a:r>
            <a:r>
              <a:rPr lang="en-US" dirty="0" smtClean="0">
                <a:solidFill>
                  <a:schemeClr val="folHlink"/>
                </a:solidFill>
              </a:rPr>
              <a:t>e</a:t>
            </a:r>
            <a:r>
              <a:rPr lang="en-US" dirty="0" smtClean="0">
                <a:solidFill>
                  <a:srgbClr val="FF3399"/>
                </a:solidFill>
              </a:rPr>
              <a:t> b</a:t>
            </a:r>
            <a:r>
              <a:rPr lang="en-US" dirty="0" smtClean="0">
                <a:solidFill>
                  <a:srgbClr val="FF0000"/>
                </a:solidFill>
              </a:rPr>
              <a:t>a</a:t>
            </a:r>
            <a:r>
              <a:rPr lang="en-US" dirty="0" smtClean="0">
                <a:solidFill>
                  <a:srgbClr val="FF6600"/>
                </a:solidFill>
              </a:rPr>
              <a:t>d</a:t>
            </a:r>
          </a:p>
          <a:p>
            <a:pPr eaLnBrk="1" hangingPunct="1">
              <a:lnSpc>
                <a:spcPct val="90000"/>
              </a:lnSpc>
              <a:buFont typeface="Wingdings" pitchFamily="2" charset="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fade">
                                      <p:cBhvr>
                                        <p:cTn id="2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Background - Good</a:t>
            </a:r>
          </a:p>
        </p:txBody>
      </p:sp>
      <p:sp>
        <p:nvSpPr>
          <p:cNvPr id="17411" name="Rectangle 3"/>
          <p:cNvSpPr>
            <a:spLocks noGrp="1" noChangeArrowheads="1"/>
          </p:cNvSpPr>
          <p:nvPr>
            <p:ph idx="1"/>
          </p:nvPr>
        </p:nvSpPr>
        <p:spPr/>
        <p:txBody>
          <a:bodyPr/>
          <a:lstStyle/>
          <a:p>
            <a:pPr eaLnBrk="1" hangingPunct="1"/>
            <a:r>
              <a:rPr lang="en-US" dirty="0" smtClean="0"/>
              <a:t>Use backgrounds such as this one that are attractive but simple and easy to 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t>Background - Good</a:t>
            </a:r>
          </a:p>
        </p:txBody>
      </p:sp>
      <p:sp>
        <p:nvSpPr>
          <p:cNvPr id="18435" name="Rectangle 3"/>
          <p:cNvSpPr>
            <a:spLocks noGrp="1" noChangeArrowheads="1"/>
          </p:cNvSpPr>
          <p:nvPr>
            <p:ph idx="1"/>
          </p:nvPr>
        </p:nvSpPr>
        <p:spPr/>
        <p:txBody>
          <a:bodyPr/>
          <a:lstStyle/>
          <a:p>
            <a:pPr eaLnBrk="1" hangingPunct="1"/>
            <a:r>
              <a:rPr lang="en-US" dirty="0" smtClean="0"/>
              <a:t>Use backgrounds which contrast with the text </a:t>
            </a:r>
          </a:p>
          <a:p>
            <a:pPr lvl="1" eaLnBrk="1" hangingPunct="1"/>
            <a:r>
              <a:rPr lang="en-US" dirty="0" smtClean="0"/>
              <a:t>i.e. light background with dark text</a:t>
            </a:r>
          </a:p>
          <a:p>
            <a:pPr lvl="1" eaLnBrk="1" hangingPunct="1"/>
            <a:r>
              <a:rPr lang="en-US" dirty="0" smtClean="0"/>
              <a:t>i.e. dark background with light text</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54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gradFill rotWithShape="0">
            <a:gsLst>
              <a:gs pos="0">
                <a:srgbClr val="A603AB"/>
              </a:gs>
              <a:gs pos="6000">
                <a:srgbClr val="E81766"/>
              </a:gs>
              <a:gs pos="13499">
                <a:srgbClr val="EE3F17"/>
              </a:gs>
              <a:gs pos="24001">
                <a:srgbClr val="FFFF00"/>
              </a:gs>
              <a:gs pos="32500">
                <a:srgbClr val="1A8D48"/>
              </a:gs>
              <a:gs pos="39500">
                <a:srgbClr val="0819FB"/>
              </a:gs>
              <a:gs pos="50000">
                <a:srgbClr val="A603AB"/>
              </a:gs>
              <a:gs pos="60501">
                <a:srgbClr val="0819FB"/>
              </a:gs>
              <a:gs pos="67500">
                <a:srgbClr val="1A8D48"/>
              </a:gs>
              <a:gs pos="75999">
                <a:srgbClr val="FFFF00"/>
              </a:gs>
              <a:gs pos="86501">
                <a:srgbClr val="EE3F17"/>
              </a:gs>
              <a:gs pos="94000">
                <a:srgbClr val="E81766"/>
              </a:gs>
              <a:gs pos="100000">
                <a:srgbClr val="A603AB"/>
              </a:gs>
            </a:gsLst>
            <a:lin ang="0" scaled="1"/>
          </a:gradFill>
        </p:spPr>
        <p:txBody>
          <a:bodyPr/>
          <a:lstStyle/>
          <a:p>
            <a:pPr eaLnBrk="1" hangingPunct="1"/>
            <a:r>
              <a:rPr lang="en-US" smtClean="0"/>
              <a:t>Background – Bad</a:t>
            </a:r>
          </a:p>
        </p:txBody>
      </p:sp>
      <p:sp>
        <p:nvSpPr>
          <p:cNvPr id="19459" name="Rectangle 3"/>
          <p:cNvSpPr>
            <a:spLocks noGrp="1" noChangeArrowheads="1"/>
          </p:cNvSpPr>
          <p:nvPr>
            <p:ph idx="1"/>
          </p:nvPr>
        </p:nvSpPr>
        <p:spPr>
          <a:gradFill rotWithShape="0">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18900000" scaled="1"/>
          </a:gradFill>
        </p:spPr>
        <p:txBody>
          <a:bodyPr/>
          <a:lstStyle/>
          <a:p>
            <a:pPr eaLnBrk="1" hangingPunct="1"/>
            <a:r>
              <a:rPr lang="en-US" dirty="0" smtClean="0">
                <a:solidFill>
                  <a:schemeClr val="accent1"/>
                </a:solidFill>
              </a:rPr>
              <a:t>Avoid backgrounds that are distracting or make your text difficult to read </a:t>
            </a:r>
          </a:p>
          <a:p>
            <a:pPr eaLnBrk="1" hangingPunct="1"/>
            <a:r>
              <a:rPr lang="en-US" dirty="0" smtClean="0">
                <a:solidFill>
                  <a:schemeClr val="accent1"/>
                </a:solidFill>
              </a:rPr>
              <a:t>Don’t add graphics just for the fun of it; make them relevant to your topic</a:t>
            </a:r>
          </a:p>
          <a:p>
            <a:pPr eaLnBrk="1" hangingPunct="1"/>
            <a:r>
              <a:rPr lang="en-US" dirty="0" smtClean="0">
                <a:solidFill>
                  <a:schemeClr val="accent1"/>
                </a:solidFill>
              </a:rPr>
              <a:t>Avoid </a:t>
            </a:r>
            <a:r>
              <a:rPr lang="en-US" smtClean="0">
                <a:solidFill>
                  <a:schemeClr val="accent1"/>
                </a:solidFill>
              </a:rPr>
              <a:t>using sounds</a:t>
            </a:r>
            <a:endParaRPr lang="en-US" dirty="0" smtClean="0">
              <a:solidFill>
                <a:schemeClr val="accent1"/>
              </a:solidFill>
            </a:endParaRPr>
          </a:p>
          <a:p>
            <a:pPr eaLnBrk="1" hangingPunct="1">
              <a:buFont typeface="Wingdings" pitchFamily="2" charset="2"/>
              <a:buNone/>
            </a:pPr>
            <a:endParaRPr lang="en-US" dirty="0" smtClean="0">
              <a:solidFill>
                <a:schemeClr val="accent1"/>
              </a:solidFill>
            </a:endParaRPr>
          </a:p>
          <a:p>
            <a:pPr eaLnBrk="1" hangingPunct="1">
              <a:buFont typeface="Wingdings" pitchFamily="2" charset="2"/>
              <a:buNone/>
            </a:pPr>
            <a:endParaRPr lang="en-US" dirty="0" smtClean="0">
              <a:solidFill>
                <a:schemeClr val="accent1"/>
              </a:solidFill>
            </a:endParaRPr>
          </a:p>
          <a:p>
            <a:pPr eaLnBrk="1" hangingPunct="1"/>
            <a:endParaRPr lang="en-US" dirty="0" smtClean="0">
              <a:solidFill>
                <a:schemeClr val="accent1"/>
              </a:solidFill>
            </a:endParaRPr>
          </a:p>
          <a:p>
            <a:pPr eaLnBrk="1" hangingPunct="1"/>
            <a:endParaRPr lang="en-US" dirty="0" smtClean="0">
              <a:solidFill>
                <a:schemeClr val="accent1"/>
              </a:solidFill>
            </a:endParaRPr>
          </a:p>
        </p:txBody>
      </p:sp>
      <p:pic>
        <p:nvPicPr>
          <p:cNvPr id="6148" name="Picture 4" descr="C:\Program Files\Common Files\Microsoft Shared\Clipart\cagcat50\pe07677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4191000"/>
            <a:ext cx="2473325"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20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20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20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1" fill="hold" nodeType="clickEffect">
                                  <p:stCondLst>
                                    <p:cond delay="0"/>
                                  </p:stCondLst>
                                  <p:childTnLst>
                                    <p:set>
                                      <p:cBhvr>
                                        <p:cTn id="21" dur="1" fill="hold">
                                          <p:stCondLst>
                                            <p:cond delay="0"/>
                                          </p:stCondLst>
                                        </p:cTn>
                                        <p:tgtEl>
                                          <p:spTgt spid="6148"/>
                                        </p:tgtEl>
                                        <p:attrNameLst>
                                          <p:attrName>style.visibility</p:attrName>
                                        </p:attrNameLst>
                                      </p:cBhvr>
                                      <p:to>
                                        <p:strVal val="visible"/>
                                      </p:to>
                                    </p:set>
                                    <p:anim calcmode="lin" valueType="num">
                                      <p:cBhvr additive="base">
                                        <p:cTn id="22" dur="500" fill="hold"/>
                                        <p:tgtEl>
                                          <p:spTgt spid="6148"/>
                                        </p:tgtEl>
                                        <p:attrNameLst>
                                          <p:attrName>ppt_x</p:attrName>
                                        </p:attrNameLst>
                                      </p:cBhvr>
                                      <p:tavLst>
                                        <p:tav tm="0">
                                          <p:val>
                                            <p:strVal val="#ppt_x"/>
                                          </p:val>
                                        </p:tav>
                                        <p:tav tm="100000">
                                          <p:val>
                                            <p:strVal val="#ppt_x"/>
                                          </p:val>
                                        </p:tav>
                                      </p:tavLst>
                                    </p:anim>
                                    <p:anim calcmode="lin" valueType="num">
                                      <p:cBhvr additive="base">
                                        <p:cTn id="23" dur="500" fill="hold"/>
                                        <p:tgtEl>
                                          <p:spTgt spid="614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t>Graphs - Good</a:t>
            </a:r>
          </a:p>
        </p:txBody>
      </p:sp>
      <p:sp>
        <p:nvSpPr>
          <p:cNvPr id="20483" name="Rectangle 3"/>
          <p:cNvSpPr>
            <a:spLocks noGrp="1" noChangeArrowheads="1"/>
          </p:cNvSpPr>
          <p:nvPr>
            <p:ph idx="1"/>
          </p:nvPr>
        </p:nvSpPr>
        <p:spPr/>
        <p:txBody>
          <a:bodyPr/>
          <a:lstStyle/>
          <a:p>
            <a:pPr eaLnBrk="1" hangingPunct="1"/>
            <a:r>
              <a:rPr lang="en-US" dirty="0" smtClean="0"/>
              <a:t>Use graphs rather than just charts and words</a:t>
            </a:r>
          </a:p>
          <a:p>
            <a:pPr lvl="1" eaLnBrk="1" hangingPunct="1"/>
            <a:r>
              <a:rPr lang="en-US" dirty="0" smtClean="0"/>
              <a:t>Data in graphs is easier to comprehend &amp; retain than is raw data</a:t>
            </a:r>
          </a:p>
          <a:p>
            <a:pPr lvl="1" eaLnBrk="1" hangingPunct="1"/>
            <a:r>
              <a:rPr lang="en-US" dirty="0" smtClean="0"/>
              <a:t>Trends are easier to visualize in graph form</a:t>
            </a:r>
          </a:p>
          <a:p>
            <a:pPr lvl="1" eaLnBrk="1" hangingPunct="1"/>
            <a:endParaRPr lang="en-US" dirty="0" smtClean="0"/>
          </a:p>
          <a:p>
            <a:pPr eaLnBrk="1" hangingPunct="1"/>
            <a:r>
              <a:rPr lang="en-US" dirty="0" smtClean="0"/>
              <a:t>Always title your graphs</a:t>
            </a:r>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483">
                                            <p:txEl>
                                              <p:pRg st="4" end="4"/>
                                            </p:txEl>
                                          </p:spTgt>
                                        </p:tgtEl>
                                        <p:attrNameLst>
                                          <p:attrName>style.visibility</p:attrName>
                                        </p:attrNameLst>
                                      </p:cBhvr>
                                      <p:to>
                                        <p:strVal val="visible"/>
                                      </p:to>
                                    </p:set>
                                    <p:animEffect transition="in" filter="fade">
                                      <p:cBhvr>
                                        <p:cTn id="22"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Graphs - Bad</a:t>
            </a:r>
          </a:p>
        </p:txBody>
      </p:sp>
      <p:graphicFrame>
        <p:nvGraphicFramePr>
          <p:cNvPr id="1026" name="Object 5"/>
          <p:cNvGraphicFramePr>
            <a:graphicFrameLocks noChangeAspect="1"/>
          </p:cNvGraphicFramePr>
          <p:nvPr>
            <p:extLst>
              <p:ext uri="{D42A27DB-BD31-4B8C-83A1-F6EECF244321}">
                <p14:modId xmlns:p14="http://schemas.microsoft.com/office/powerpoint/2010/main" val="1286218530"/>
              </p:ext>
            </p:extLst>
          </p:nvPr>
        </p:nvGraphicFramePr>
        <p:xfrm>
          <a:off x="2133600" y="3181350"/>
          <a:ext cx="4741863" cy="765175"/>
        </p:xfrm>
        <a:graphic>
          <a:graphicData uri="http://schemas.openxmlformats.org/presentationml/2006/ole">
            <mc:AlternateContent xmlns:mc="http://schemas.openxmlformats.org/markup-compatibility/2006">
              <mc:Choice xmlns:v="urn:schemas-microsoft-com:vml" Requires="v">
                <p:oleObj spid="_x0000_s1037" name="Worksheet" r:id="rId3" imgW="3057480" imgH="495210" progId="Excel.Sheet.8">
                  <p:embed/>
                </p:oleObj>
              </mc:Choice>
              <mc:Fallback>
                <p:oleObj name="Worksheet" r:id="rId3" imgW="3057480" imgH="495210" progId="Excel.Sheet.8">
                  <p:embed/>
                  <p:pic>
                    <p:nvPicPr>
                      <p:cNvPr id="0" name="Picture 10"/>
                      <p:cNvPicPr>
                        <a:picLocks noChangeAspect="1" noChangeArrowheads="1"/>
                      </p:cNvPicPr>
                      <p:nvPr/>
                    </p:nvPicPr>
                    <p:blipFill>
                      <a:blip r:embed="rId4"/>
                      <a:srcRect/>
                      <a:stretch>
                        <a:fillRect/>
                      </a:stretch>
                    </p:blipFill>
                    <p:spPr bwMode="auto">
                      <a:xfrm>
                        <a:off x="2133600" y="3181350"/>
                        <a:ext cx="4741863"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eaLnBrk="1" hangingPunct="1"/>
            <a:r>
              <a:rPr lang="en-US" smtClean="0"/>
              <a:t>Graphs - Good</a:t>
            </a:r>
          </a:p>
        </p:txBody>
      </p:sp>
      <p:graphicFrame>
        <p:nvGraphicFramePr>
          <p:cNvPr id="2050" name="Object 6"/>
          <p:cNvGraphicFramePr>
            <a:graphicFrameLocks noGrp="1" noChangeAspect="1"/>
          </p:cNvGraphicFramePr>
          <p:nvPr>
            <p:ph type="chart" sz="half" idx="1"/>
          </p:nvPr>
        </p:nvGraphicFramePr>
        <p:xfrm>
          <a:off x="914400" y="2362200"/>
          <a:ext cx="3924300" cy="3733800"/>
        </p:xfrm>
        <a:graphic>
          <a:graphicData uri="http://schemas.openxmlformats.org/presentationml/2006/ole">
            <mc:AlternateContent xmlns:mc="http://schemas.openxmlformats.org/markup-compatibility/2006">
              <mc:Choice xmlns:v="urn:schemas-microsoft-com:vml" Requires="v">
                <p:oleObj spid="_x0000_s2063" name="Chart" r:id="rId3" imgW="3924180" imgH="3733890" progId="MSGraph.Chart.8">
                  <p:embed followColorScheme="full"/>
                </p:oleObj>
              </mc:Choice>
              <mc:Fallback>
                <p:oleObj name="Chart" r:id="rId3" imgW="3924180" imgH="3733890" progId="MSGraph.Chart.8">
                  <p:embed followColorScheme="full"/>
                  <p:pic>
                    <p:nvPicPr>
                      <p:cNvPr id="0" name="Picture 12"/>
                      <p:cNvPicPr>
                        <a:picLocks noGrp="1" noChangeAspect="1" noChangeArrowheads="1"/>
                      </p:cNvPicPr>
                      <p:nvPr/>
                    </p:nvPicPr>
                    <p:blipFill>
                      <a:blip r:embed="rId4"/>
                      <a:srcRect/>
                      <a:stretch>
                        <a:fillRect/>
                      </a:stretch>
                    </p:blipFill>
                    <p:spPr bwMode="auto">
                      <a:xfrm>
                        <a:off x="914400" y="2362200"/>
                        <a:ext cx="3924300" cy="373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7"/>
          <p:cNvGraphicFramePr>
            <a:graphicFrameLocks noChangeAspect="1"/>
          </p:cNvGraphicFramePr>
          <p:nvPr>
            <p:extLst>
              <p:ext uri="{D42A27DB-BD31-4B8C-83A1-F6EECF244321}">
                <p14:modId xmlns:p14="http://schemas.microsoft.com/office/powerpoint/2010/main" val="2960470734"/>
              </p:ext>
            </p:extLst>
          </p:nvPr>
        </p:nvGraphicFramePr>
        <p:xfrm>
          <a:off x="661988" y="2141538"/>
          <a:ext cx="8202612" cy="453072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mtClean="0"/>
              <a:t>Graphs - Bad</a:t>
            </a:r>
          </a:p>
        </p:txBody>
      </p:sp>
      <p:graphicFrame>
        <p:nvGraphicFramePr>
          <p:cNvPr id="3074" name="Object 6"/>
          <p:cNvGraphicFramePr>
            <a:graphicFrameLocks noChangeAspect="1"/>
          </p:cNvGraphicFramePr>
          <p:nvPr/>
        </p:nvGraphicFramePr>
        <p:xfrm>
          <a:off x="762000" y="2133600"/>
          <a:ext cx="8226425" cy="4240213"/>
        </p:xfrm>
        <a:graphic>
          <a:graphicData uri="http://schemas.openxmlformats.org/presentationml/2006/ole">
            <mc:AlternateContent xmlns:mc="http://schemas.openxmlformats.org/markup-compatibility/2006">
              <mc:Choice xmlns:v="urn:schemas-microsoft-com:vml" Requires="v">
                <p:oleObj spid="_x0000_s3085" name="Worksheet" r:id="rId4" imgW="9667890" imgH="5000625" progId="Excel.Sheet.8">
                  <p:embed/>
                </p:oleObj>
              </mc:Choice>
              <mc:Fallback>
                <p:oleObj name="Worksheet" r:id="rId4" imgW="9667890" imgH="5000625" progId="Excel.Sheet.8">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133600"/>
                        <a:ext cx="8226425" cy="424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Graphs - Bad</a:t>
            </a:r>
          </a:p>
        </p:txBody>
      </p:sp>
      <p:sp>
        <p:nvSpPr>
          <p:cNvPr id="21507" name="Rectangle 3"/>
          <p:cNvSpPr>
            <a:spLocks noGrp="1" noChangeArrowheads="1"/>
          </p:cNvSpPr>
          <p:nvPr>
            <p:ph idx="1"/>
          </p:nvPr>
        </p:nvSpPr>
        <p:spPr/>
        <p:txBody>
          <a:bodyPr/>
          <a:lstStyle/>
          <a:p>
            <a:pPr eaLnBrk="1" hangingPunct="1"/>
            <a:r>
              <a:rPr lang="en-US" dirty="0" smtClean="0"/>
              <a:t>Minor gridlines are unnecessary</a:t>
            </a:r>
            <a:br>
              <a:rPr lang="en-US" dirty="0" smtClean="0"/>
            </a:br>
            <a:endParaRPr lang="en-US" dirty="0" smtClean="0"/>
          </a:p>
          <a:p>
            <a:pPr eaLnBrk="1" hangingPunct="1"/>
            <a:r>
              <a:rPr lang="en-US" dirty="0" smtClean="0"/>
              <a:t>Font is too small</a:t>
            </a:r>
            <a:br>
              <a:rPr lang="en-US" dirty="0" smtClean="0"/>
            </a:br>
            <a:endParaRPr lang="en-US" dirty="0" smtClean="0"/>
          </a:p>
          <a:p>
            <a:pPr eaLnBrk="1" hangingPunct="1"/>
            <a:r>
              <a:rPr lang="en-US" dirty="0" smtClean="0"/>
              <a:t>Colors are illogical</a:t>
            </a:r>
            <a:br>
              <a:rPr lang="en-US" dirty="0" smtClean="0"/>
            </a:br>
            <a:endParaRPr lang="en-US" dirty="0" smtClean="0"/>
          </a:p>
          <a:p>
            <a:pPr eaLnBrk="1" hangingPunct="1"/>
            <a:r>
              <a:rPr lang="en-US" dirty="0" smtClean="0"/>
              <a:t>Title is missing</a:t>
            </a:r>
            <a:br>
              <a:rPr lang="en-US" dirty="0" smtClean="0"/>
            </a:br>
            <a:endParaRPr lang="en-US" dirty="0" smtClean="0"/>
          </a:p>
          <a:p>
            <a:pPr eaLnBrk="1" hangingPunct="1"/>
            <a:r>
              <a:rPr lang="en-US" dirty="0" smtClean="0"/>
              <a:t>Shading is distracting</a:t>
            </a:r>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graphicFrame>
        <p:nvGraphicFramePr>
          <p:cNvPr id="37890" name="Object 2"/>
          <p:cNvGraphicFramePr>
            <a:graphicFrameLocks noChangeAspect="1"/>
          </p:cNvGraphicFramePr>
          <p:nvPr/>
        </p:nvGraphicFramePr>
        <p:xfrm>
          <a:off x="3886200" y="2362200"/>
          <a:ext cx="4916557" cy="2667000"/>
        </p:xfrm>
        <a:graphic>
          <a:graphicData uri="http://schemas.openxmlformats.org/presentationml/2006/ole">
            <mc:AlternateContent xmlns:mc="http://schemas.openxmlformats.org/markup-compatibility/2006">
              <mc:Choice xmlns:v="urn:schemas-microsoft-com:vml" Requires="v">
                <p:oleObj spid="_x0000_s37893" name="Chart" r:id="rId4" imgW="9492120" imgH="5167080" progId="Excel.Sheet.8">
                  <p:embed/>
                </p:oleObj>
              </mc:Choice>
              <mc:Fallback>
                <p:oleObj name="Chart" r:id="rId4" imgW="9492120" imgH="5167080"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362200"/>
                        <a:ext cx="4916557"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7890"/>
                                        </p:tgtEl>
                                        <p:attrNameLst>
                                          <p:attrName>style.visibility</p:attrName>
                                        </p:attrNameLst>
                                      </p:cBhvr>
                                      <p:to>
                                        <p:strVal val="visible"/>
                                      </p:to>
                                    </p:set>
                                    <p:animEffect transition="in" filter="fade">
                                      <p:cBhvr>
                                        <p:cTn id="10" dur="500"/>
                                        <p:tgtEl>
                                          <p:spTgt spid="3789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Effect transition="in" filter="fade">
                                      <p:cBhvr>
                                        <p:cTn id="15" dur="500"/>
                                        <p:tgtEl>
                                          <p:spTgt spid="2150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1507">
                                            <p:txEl>
                                              <p:pRg st="2" end="2"/>
                                            </p:txEl>
                                          </p:spTgt>
                                        </p:tgtEl>
                                        <p:attrNameLst>
                                          <p:attrName>style.visibility</p:attrName>
                                        </p:attrNameLst>
                                      </p:cBhvr>
                                      <p:to>
                                        <p:strVal val="visible"/>
                                      </p:to>
                                    </p:set>
                                    <p:animEffect transition="in" filter="fade">
                                      <p:cBhvr>
                                        <p:cTn id="20" dur="500"/>
                                        <p:tgtEl>
                                          <p:spTgt spid="2150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Effect transition="in" filter="fade">
                                      <p:cBhvr>
                                        <p:cTn id="25" dur="500"/>
                                        <p:tgtEl>
                                          <p:spTgt spid="2150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1507">
                                            <p:txEl>
                                              <p:pRg st="4" end="4"/>
                                            </p:txEl>
                                          </p:spTgt>
                                        </p:tgtEl>
                                        <p:attrNameLst>
                                          <p:attrName>style.visibility</p:attrName>
                                        </p:attrNameLst>
                                      </p:cBhvr>
                                      <p:to>
                                        <p:strVal val="visible"/>
                                      </p:to>
                                    </p:set>
                                    <p:animEffect transition="in" filter="fade">
                                      <p:cBhvr>
                                        <p:cTn id="30"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Tips to be Covered</a:t>
            </a:r>
          </a:p>
        </p:txBody>
      </p:sp>
      <p:sp>
        <p:nvSpPr>
          <p:cNvPr id="7171" name="Rectangle 3"/>
          <p:cNvSpPr>
            <a:spLocks noGrp="1" noChangeArrowheads="1"/>
          </p:cNvSpPr>
          <p:nvPr>
            <p:ph sz="half" idx="1"/>
          </p:nvPr>
        </p:nvSpPr>
        <p:spPr>
          <a:xfrm>
            <a:off x="990600" y="1752600"/>
            <a:ext cx="6172200" cy="4343400"/>
          </a:xfrm>
        </p:spPr>
        <p:txBody>
          <a:bodyPr>
            <a:normAutofit fontScale="92500" lnSpcReduction="20000"/>
          </a:bodyPr>
          <a:lstStyle/>
          <a:p>
            <a:pPr eaLnBrk="1" hangingPunct="1">
              <a:lnSpc>
                <a:spcPct val="90000"/>
              </a:lnSpc>
            </a:pPr>
            <a:r>
              <a:rPr lang="en-US" sz="2400" dirty="0" smtClean="0"/>
              <a:t>Table of Contents</a:t>
            </a:r>
            <a:br>
              <a:rPr lang="en-US" sz="2400" dirty="0" smtClean="0"/>
            </a:br>
            <a:endParaRPr lang="en-US" sz="2400" dirty="0" smtClean="0"/>
          </a:p>
          <a:p>
            <a:pPr eaLnBrk="1" hangingPunct="1">
              <a:lnSpc>
                <a:spcPct val="90000"/>
              </a:lnSpc>
            </a:pPr>
            <a:r>
              <a:rPr lang="en-US" sz="2400" dirty="0" smtClean="0"/>
              <a:t>Slide Structure</a:t>
            </a:r>
            <a:br>
              <a:rPr lang="en-US" sz="2400" dirty="0" smtClean="0"/>
            </a:br>
            <a:endParaRPr lang="en-US" sz="2400" dirty="0" smtClean="0"/>
          </a:p>
          <a:p>
            <a:pPr eaLnBrk="1" hangingPunct="1">
              <a:lnSpc>
                <a:spcPct val="90000"/>
              </a:lnSpc>
            </a:pPr>
            <a:r>
              <a:rPr lang="en-US" sz="2400" dirty="0" smtClean="0"/>
              <a:t>Fonts</a:t>
            </a:r>
            <a:br>
              <a:rPr lang="en-US" sz="2400" dirty="0" smtClean="0"/>
            </a:br>
            <a:endParaRPr lang="en-US" sz="2400" dirty="0" smtClean="0"/>
          </a:p>
          <a:p>
            <a:pPr eaLnBrk="1" hangingPunct="1">
              <a:lnSpc>
                <a:spcPct val="90000"/>
              </a:lnSpc>
            </a:pPr>
            <a:r>
              <a:rPr lang="en-US" sz="2400" dirty="0" smtClean="0"/>
              <a:t>Color</a:t>
            </a:r>
            <a:br>
              <a:rPr lang="en-US" sz="2400" dirty="0" smtClean="0"/>
            </a:br>
            <a:endParaRPr lang="en-US" sz="2400" dirty="0" smtClean="0"/>
          </a:p>
          <a:p>
            <a:pPr eaLnBrk="1" hangingPunct="1">
              <a:lnSpc>
                <a:spcPct val="90000"/>
              </a:lnSpc>
            </a:pPr>
            <a:r>
              <a:rPr lang="en-US" sz="2400" dirty="0" smtClean="0"/>
              <a:t>Background</a:t>
            </a:r>
            <a:br>
              <a:rPr lang="en-US" sz="2400" dirty="0" smtClean="0"/>
            </a:br>
            <a:endParaRPr lang="en-US" sz="2400" dirty="0" smtClean="0"/>
          </a:p>
          <a:p>
            <a:pPr eaLnBrk="1" hangingPunct="1">
              <a:lnSpc>
                <a:spcPct val="90000"/>
              </a:lnSpc>
            </a:pPr>
            <a:r>
              <a:rPr lang="en-US" sz="2400" dirty="0" smtClean="0"/>
              <a:t>Graphs</a:t>
            </a:r>
            <a:br>
              <a:rPr lang="en-US" sz="2400" dirty="0" smtClean="0"/>
            </a:br>
            <a:endParaRPr lang="en-US" sz="2400" dirty="0" smtClean="0"/>
          </a:p>
          <a:p>
            <a:pPr eaLnBrk="1" hangingPunct="1">
              <a:lnSpc>
                <a:spcPct val="90000"/>
              </a:lnSpc>
            </a:pPr>
            <a:r>
              <a:rPr lang="en-US" sz="2400" dirty="0" smtClean="0"/>
              <a:t>Spelling and Grammar</a:t>
            </a:r>
            <a:br>
              <a:rPr lang="en-US" sz="2400" dirty="0" smtClean="0"/>
            </a:br>
            <a:endParaRPr lang="en-US" sz="2400" dirty="0" smtClean="0"/>
          </a:p>
          <a:p>
            <a:pPr eaLnBrk="1" hangingPunct="1">
              <a:lnSpc>
                <a:spcPct val="90000"/>
              </a:lnSpc>
            </a:pPr>
            <a:r>
              <a:rPr lang="en-US" sz="2400" dirty="0" smtClean="0"/>
              <a:t>Conclusion</a:t>
            </a:r>
          </a:p>
          <a:p>
            <a:pPr eaLnBrk="1" hangingPunct="1">
              <a:lnSpc>
                <a:spcPct val="90000"/>
              </a:lnSpc>
              <a:buFont typeface="Wingdings" pitchFamily="2" charset="2"/>
              <a:buNone/>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p:txBody>
      </p:sp>
      <p:pic>
        <p:nvPicPr>
          <p:cNvPr id="7174" name="Picture 6" descr="C:\Documents and Settings\mathesons\Local Settings\Temporary Internet Files\Content.IE5\F0F81MV6\MC90017434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5960" y="2286000"/>
            <a:ext cx="2438400" cy="25100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Spelling and Grammar</a:t>
            </a:r>
          </a:p>
        </p:txBody>
      </p:sp>
      <p:sp>
        <p:nvSpPr>
          <p:cNvPr id="22531" name="Rectangle 3"/>
          <p:cNvSpPr>
            <a:spLocks noGrp="1" noChangeArrowheads="1"/>
          </p:cNvSpPr>
          <p:nvPr>
            <p:ph idx="1"/>
          </p:nvPr>
        </p:nvSpPr>
        <p:spPr/>
        <p:txBody>
          <a:bodyPr/>
          <a:lstStyle/>
          <a:p>
            <a:pPr eaLnBrk="1" hangingPunct="1"/>
            <a:r>
              <a:rPr lang="en-US" dirty="0" smtClean="0"/>
              <a:t>Proof your slides for:</a:t>
            </a:r>
          </a:p>
          <a:p>
            <a:pPr lvl="1" eaLnBrk="1" hangingPunct="1"/>
            <a:r>
              <a:rPr lang="en-US" dirty="0" err="1" smtClean="0"/>
              <a:t>speling</a:t>
            </a:r>
            <a:r>
              <a:rPr lang="en-US" dirty="0" smtClean="0"/>
              <a:t> mistakes</a:t>
            </a:r>
          </a:p>
          <a:p>
            <a:pPr lvl="1" eaLnBrk="1" hangingPunct="1"/>
            <a:r>
              <a:rPr lang="en-US" dirty="0" smtClean="0"/>
              <a:t>the use of </a:t>
            </a:r>
            <a:r>
              <a:rPr lang="en-US" dirty="0" err="1" smtClean="0"/>
              <a:t>of</a:t>
            </a:r>
            <a:r>
              <a:rPr lang="en-US" dirty="0" smtClean="0"/>
              <a:t> repeated words</a:t>
            </a:r>
          </a:p>
          <a:p>
            <a:pPr lvl="1" eaLnBrk="1" hangingPunct="1"/>
            <a:r>
              <a:rPr lang="en-US" dirty="0" smtClean="0"/>
              <a:t>grammatical errors you might have make </a:t>
            </a:r>
          </a:p>
          <a:p>
            <a:pPr lvl="1" eaLnBrk="1" hangingPunct="1"/>
            <a:endParaRPr lang="en-US" dirty="0" smtClean="0"/>
          </a:p>
          <a:p>
            <a:pPr eaLnBrk="1" hangingPunct="1"/>
            <a:r>
              <a:rPr lang="en-US" dirty="0" smtClean="0"/>
              <a:t>Always have someone else check your presentation!</a:t>
            </a:r>
          </a:p>
          <a:p>
            <a:pPr lvl="1" eaLnBrk="1" hangingPunct="1"/>
            <a:endParaRPr lang="en-US" dirty="0" smtClean="0"/>
          </a:p>
          <a:p>
            <a:pPr lvl="1" eaLnBrk="1" hangingPunct="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fade">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fade">
                                      <p:cBhvr>
                                        <p:cTn id="17" dur="500"/>
                                        <p:tgtEl>
                                          <p:spTgt spid="2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fade">
                                      <p:cBhvr>
                                        <p:cTn id="22" dur="500"/>
                                        <p:tgtEl>
                                          <p:spTgt spid="22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animEffect transition="in" filter="fade">
                                      <p:cBhvr>
                                        <p:cTn id="27" dur="500"/>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Conclusion</a:t>
            </a:r>
          </a:p>
        </p:txBody>
      </p:sp>
      <p:sp>
        <p:nvSpPr>
          <p:cNvPr id="23555" name="Rectangle 3"/>
          <p:cNvSpPr>
            <a:spLocks noGrp="1" noChangeArrowheads="1"/>
          </p:cNvSpPr>
          <p:nvPr>
            <p:ph idx="1"/>
          </p:nvPr>
        </p:nvSpPr>
        <p:spPr/>
        <p:txBody>
          <a:bodyPr/>
          <a:lstStyle/>
          <a:p>
            <a:pPr eaLnBrk="1" hangingPunct="1"/>
            <a:r>
              <a:rPr lang="en-US" dirty="0" smtClean="0"/>
              <a:t>Use an effective and strong closing</a:t>
            </a:r>
          </a:p>
          <a:p>
            <a:pPr lvl="1" eaLnBrk="1" hangingPunct="1"/>
            <a:r>
              <a:rPr lang="en-US" dirty="0" smtClean="0"/>
              <a:t>Your audience is likely to remember your last words</a:t>
            </a:r>
          </a:p>
          <a:p>
            <a:pPr lvl="1" eaLnBrk="1" hangingPunct="1"/>
            <a:endParaRPr lang="en-US" dirty="0" smtClean="0"/>
          </a:p>
          <a:p>
            <a:pPr eaLnBrk="1" hangingPunct="1"/>
            <a:r>
              <a:rPr lang="en-US" dirty="0" smtClean="0"/>
              <a:t>Use a conclusion slide to:</a:t>
            </a:r>
          </a:p>
          <a:p>
            <a:pPr lvl="1" eaLnBrk="1" hangingPunct="1"/>
            <a:r>
              <a:rPr lang="en-US" dirty="0" smtClean="0"/>
              <a:t>Summarize the main points of your presentation</a:t>
            </a:r>
          </a:p>
          <a:p>
            <a:pPr lvl="1" eaLnBrk="1" hangingPunct="1"/>
            <a:r>
              <a:rPr lang="en-US" dirty="0" smtClean="0"/>
              <a:t>Suggest future avenues of research</a:t>
            </a:r>
          </a:p>
          <a:p>
            <a:pPr lvl="1" eaLnBrk="1" hangingPunct="1">
              <a:buFontTx/>
              <a:buNone/>
            </a:pPr>
            <a:endParaRPr lang="en-US" dirty="0" smtClean="0"/>
          </a:p>
          <a:p>
            <a:pPr eaLnBrk="1" hangingPunct="1"/>
            <a:endParaRPr lang="en-US" dirty="0" smtClean="0"/>
          </a:p>
          <a:p>
            <a:pPr eaLnBrk="1" hangingPunct="1"/>
            <a:endParaRPr lang="en-US" dirty="0" smtClean="0"/>
          </a:p>
          <a:p>
            <a:pPr lvl="1"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fade">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555">
                                            <p:txEl>
                                              <p:pRg st="3" end="3"/>
                                            </p:txEl>
                                          </p:spTgt>
                                        </p:tgtEl>
                                        <p:attrNameLst>
                                          <p:attrName>style.visibility</p:attrName>
                                        </p:attrNameLst>
                                      </p:cBhvr>
                                      <p:to>
                                        <p:strVal val="visible"/>
                                      </p:to>
                                    </p:set>
                                    <p:animEffect transition="in" filter="fade">
                                      <p:cBhvr>
                                        <p:cTn id="17" dur="500"/>
                                        <p:tgtEl>
                                          <p:spTgt spid="2355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555">
                                            <p:txEl>
                                              <p:pRg st="4" end="4"/>
                                            </p:txEl>
                                          </p:spTgt>
                                        </p:tgtEl>
                                        <p:attrNameLst>
                                          <p:attrName>style.visibility</p:attrName>
                                        </p:attrNameLst>
                                      </p:cBhvr>
                                      <p:to>
                                        <p:strVal val="visible"/>
                                      </p:to>
                                    </p:set>
                                    <p:animEffect transition="in" filter="fade">
                                      <p:cBhvr>
                                        <p:cTn id="22" dur="500"/>
                                        <p:tgtEl>
                                          <p:spTgt spid="2355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animEffect transition="in" filter="fade">
                                      <p:cBhvr>
                                        <p:cTn id="27"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by </a:t>
            </a:r>
            <a:r>
              <a:rPr lang="en-US" dirty="0" err="1" smtClean="0"/>
              <a:t>powerpoint</a:t>
            </a:r>
            <a:endParaRPr lang="en-US" dirty="0"/>
          </a:p>
        </p:txBody>
      </p:sp>
      <p:sp>
        <p:nvSpPr>
          <p:cNvPr id="3" name="Content Placeholder 2"/>
          <p:cNvSpPr>
            <a:spLocks noGrp="1"/>
          </p:cNvSpPr>
          <p:nvPr>
            <p:ph idx="1"/>
          </p:nvPr>
        </p:nvSpPr>
        <p:spPr/>
        <p:txBody>
          <a:bodyPr/>
          <a:lstStyle/>
          <a:p>
            <a:r>
              <a:rPr lang="en-US" dirty="0" smtClean="0">
                <a:hlinkClick r:id="rId2"/>
              </a:rPr>
              <a:t>YouTube</a:t>
            </a:r>
            <a:r>
              <a:rPr lang="en-US" dirty="0" smtClean="0"/>
              <a: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Finally…</a:t>
            </a:r>
          </a:p>
        </p:txBody>
      </p:sp>
      <p:sp>
        <p:nvSpPr>
          <p:cNvPr id="25603" name="Rectangle 3"/>
          <p:cNvSpPr>
            <a:spLocks noGrp="1" noChangeArrowheads="1"/>
          </p:cNvSpPr>
          <p:nvPr>
            <p:ph idx="1"/>
          </p:nvPr>
        </p:nvSpPr>
        <p:spPr/>
        <p:txBody>
          <a:bodyPr/>
          <a:lstStyle/>
          <a:p>
            <a:pPr eaLnBrk="1" hangingPunct="1"/>
            <a:r>
              <a:rPr lang="en-US" dirty="0" smtClean="0"/>
              <a:t>Relax!  </a:t>
            </a:r>
          </a:p>
          <a:p>
            <a:pPr lvl="1" eaLnBrk="1" hangingPunct="1"/>
            <a:r>
              <a:rPr lang="en-US" dirty="0" smtClean="0"/>
              <a:t>Even the most public figures have off days…</a:t>
            </a:r>
          </a:p>
          <a:p>
            <a:pPr lvl="2" eaLnBrk="1" hangingPunct="1"/>
            <a:r>
              <a:rPr lang="en-US" dirty="0" smtClean="0"/>
              <a:t>Bill Gates</a:t>
            </a:r>
          </a:p>
          <a:p>
            <a:pPr lvl="3" eaLnBrk="1" hangingPunct="1"/>
            <a:r>
              <a:rPr lang="en-US" dirty="0" smtClean="0"/>
              <a:t>One of the richest men in the world</a:t>
            </a:r>
          </a:p>
          <a:p>
            <a:pPr lvl="3" eaLnBrk="1" hangingPunct="1"/>
            <a:r>
              <a:rPr lang="en-US" dirty="0" smtClean="0"/>
              <a:t>Creates the tools, but doesn’t always use them properly…</a:t>
            </a:r>
          </a:p>
          <a:p>
            <a:pPr lvl="3" eaLnBrk="1" hangingPunct="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fade">
                                      <p:cBhvr>
                                        <p:cTn id="27"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smtClean="0"/>
              <a:t>What’s wrong with these slides?</a:t>
            </a:r>
          </a:p>
        </p:txBody>
      </p:sp>
      <p:pic>
        <p:nvPicPr>
          <p:cNvPr id="26628" name="Picture 5" descr="58697220_0f5db5fe00.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4800" y="1685925"/>
            <a:ext cx="4572000"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4" descr="58614088_c2eacabb00_m.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408362"/>
            <a:ext cx="4572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additive="base">
                                        <p:cTn id="7" dur="500" fill="hold"/>
                                        <p:tgtEl>
                                          <p:spTgt spid="26628"/>
                                        </p:tgtEl>
                                        <p:attrNameLst>
                                          <p:attrName>ppt_x</p:attrName>
                                        </p:attrNameLst>
                                      </p:cBhvr>
                                      <p:tavLst>
                                        <p:tav tm="0">
                                          <p:val>
                                            <p:strVal val="#ppt_x"/>
                                          </p:val>
                                        </p:tav>
                                        <p:tav tm="100000">
                                          <p:val>
                                            <p:strVal val="#ppt_x"/>
                                          </p:val>
                                        </p:tav>
                                      </p:tavLst>
                                    </p:anim>
                                    <p:anim calcmode="lin" valueType="num">
                                      <p:cBhvr additive="base">
                                        <p:cTn id="8" dur="500" fill="hold"/>
                                        <p:tgtEl>
                                          <p:spTgt spid="2662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gtEl>
                                        <p:attrNameLst>
                                          <p:attrName>style.visibility</p:attrName>
                                        </p:attrNameLst>
                                      </p:cBhvr>
                                      <p:to>
                                        <p:strVal val="visible"/>
                                      </p:to>
                                    </p:set>
                                    <p:anim calcmode="lin" valueType="num">
                                      <p:cBhvr additive="base">
                                        <p:cTn id="13" dur="500" fill="hold"/>
                                        <p:tgtEl>
                                          <p:spTgt spid="26627"/>
                                        </p:tgtEl>
                                        <p:attrNameLst>
                                          <p:attrName>ppt_x</p:attrName>
                                        </p:attrNameLst>
                                      </p:cBhvr>
                                      <p:tavLst>
                                        <p:tav tm="0">
                                          <p:val>
                                            <p:strVal val="#ppt_x"/>
                                          </p:val>
                                        </p:tav>
                                        <p:tav tm="100000">
                                          <p:val>
                                            <p:strVal val="#ppt_x"/>
                                          </p:val>
                                        </p:tav>
                                      </p:tavLst>
                                    </p:anim>
                                    <p:anim calcmode="lin" valueType="num">
                                      <p:cBhvr additive="base">
                                        <p:cTn id="14" dur="500" fill="hold"/>
                                        <p:tgtEl>
                                          <p:spTgt spid="266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Finally…</a:t>
            </a:r>
          </a:p>
        </p:txBody>
      </p:sp>
      <p:sp>
        <p:nvSpPr>
          <p:cNvPr id="27651" name="Rectangle 3"/>
          <p:cNvSpPr>
            <a:spLocks noGrp="1" noChangeArrowheads="1"/>
          </p:cNvSpPr>
          <p:nvPr>
            <p:ph idx="1"/>
          </p:nvPr>
        </p:nvSpPr>
        <p:spPr/>
        <p:txBody>
          <a:bodyPr/>
          <a:lstStyle/>
          <a:p>
            <a:pPr eaLnBrk="1" hangingPunct="1"/>
            <a:r>
              <a:rPr lang="en-US" dirty="0" smtClean="0"/>
              <a:t>Relax!  </a:t>
            </a:r>
          </a:p>
          <a:p>
            <a:pPr lvl="1" eaLnBrk="1" hangingPunct="1"/>
            <a:r>
              <a:rPr lang="en-US" dirty="0" smtClean="0"/>
              <a:t>Even the most public figures have off days…</a:t>
            </a:r>
          </a:p>
          <a:p>
            <a:pPr lvl="2" eaLnBrk="1" hangingPunct="1"/>
            <a:r>
              <a:rPr lang="en-US" dirty="0" smtClean="0"/>
              <a:t>Jonathan </a:t>
            </a:r>
            <a:r>
              <a:rPr lang="en-US" dirty="0" err="1" smtClean="0"/>
              <a:t>Demme</a:t>
            </a:r>
            <a:endParaRPr lang="en-US" dirty="0" smtClean="0"/>
          </a:p>
          <a:p>
            <a:pPr lvl="3" eaLnBrk="1" hangingPunct="1"/>
            <a:r>
              <a:rPr lang="en-US" dirty="0" smtClean="0"/>
              <a:t>Hollywood Director </a:t>
            </a:r>
          </a:p>
          <a:p>
            <a:pPr lvl="3" eaLnBrk="1" hangingPunct="1"/>
            <a:r>
              <a:rPr lang="en-US" dirty="0" smtClean="0"/>
              <a:t>Won an Oscar in 1991 for Silence of the Lambs</a:t>
            </a:r>
          </a:p>
          <a:p>
            <a:pPr lvl="3" eaLnBrk="1" hangingPunct="1"/>
            <a:r>
              <a:rPr lang="en-US" dirty="0" smtClean="0"/>
              <a:t>Said the word “Um” 37 times in his acceptance speech</a:t>
            </a:r>
            <a:endParaRPr lang="en-US" dirty="0" smtClean="0">
              <a:hlinkClick r:id="rId2"/>
            </a:endParaRPr>
          </a:p>
          <a:p>
            <a:pPr eaLnBrk="1" hangingPunct="1">
              <a:buFont typeface="Wingdings" pitchFamily="2" charset="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fade">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fade">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fade">
                                      <p:cBhvr>
                                        <p:cTn id="22" dur="5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fade">
                                      <p:cBhvr>
                                        <p:cTn id="27" dur="500"/>
                                        <p:tgtEl>
                                          <p:spTgt spid="276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651">
                                            <p:txEl>
                                              <p:pRg st="5" end="5"/>
                                            </p:txEl>
                                          </p:spTgt>
                                        </p:tgtEl>
                                        <p:attrNameLst>
                                          <p:attrName>style.visibility</p:attrName>
                                        </p:attrNameLst>
                                      </p:cBhvr>
                                      <p:to>
                                        <p:strVal val="visible"/>
                                      </p:to>
                                    </p:set>
                                    <p:animEffect transition="in" filter="fade">
                                      <p:cBhvr>
                                        <p:cTn id="32" dur="500"/>
                                        <p:tgtEl>
                                          <p:spTgt spid="27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Finally…</a:t>
            </a:r>
          </a:p>
        </p:txBody>
      </p:sp>
      <p:sp>
        <p:nvSpPr>
          <p:cNvPr id="28675" name="Rectangle 3"/>
          <p:cNvSpPr>
            <a:spLocks noGrp="1" noChangeArrowheads="1"/>
          </p:cNvSpPr>
          <p:nvPr>
            <p:ph idx="1"/>
          </p:nvPr>
        </p:nvSpPr>
        <p:spPr/>
        <p:txBody>
          <a:bodyPr/>
          <a:lstStyle/>
          <a:p>
            <a:pPr eaLnBrk="1" hangingPunct="1"/>
            <a:r>
              <a:rPr lang="en-US" dirty="0" smtClean="0"/>
              <a:t>Relax!  </a:t>
            </a:r>
          </a:p>
          <a:p>
            <a:pPr lvl="1" eaLnBrk="1" hangingPunct="1"/>
            <a:r>
              <a:rPr lang="en-US" dirty="0" smtClean="0"/>
              <a:t>Even the most public figures have off days…</a:t>
            </a:r>
          </a:p>
          <a:p>
            <a:r>
              <a:rPr lang="en-US" smtClean="0"/>
              <a:t>George </a:t>
            </a:r>
            <a:r>
              <a:rPr lang="en-US" dirty="0" smtClean="0"/>
              <a:t>W. Bush </a:t>
            </a:r>
          </a:p>
          <a:p>
            <a:pPr lvl="1"/>
            <a:r>
              <a:rPr lang="en-US" dirty="0" smtClean="0"/>
              <a:t>Speaking at the East Literature Magnet School</a:t>
            </a:r>
          </a:p>
          <a:p>
            <a:pPr lvl="1"/>
            <a:r>
              <a:rPr lang="en-US" dirty="0" smtClean="0"/>
              <a:t> Nashville, Tennessee, Sep. 17, 2002</a:t>
            </a:r>
          </a:p>
          <a:p>
            <a:pPr lvl="1"/>
            <a:r>
              <a:rPr lang="en-US" dirty="0" smtClean="0"/>
              <a:t>“There's an old saying in Tennessee - I know it's in Texas, probably in Tennessee - that says, fool me once, shame on - shame on you. Fool me - you can't get fooled again.”</a:t>
            </a:r>
            <a:r>
              <a:rPr lang="en-US" b="1" dirty="0" smtClean="0"/>
              <a:t/>
            </a:r>
            <a:br>
              <a:rPr lang="en-US" b="1" dirty="0" smtClean="0"/>
            </a:br>
            <a:r>
              <a:rPr lang="en-US" b="1" dirty="0" smtClean="0"/>
              <a:t/>
            </a:r>
            <a:br>
              <a:rPr lang="en-US" b="1" dirty="0" smtClean="0"/>
            </a:br>
            <a:endParaRPr lang="en-US" dirty="0" smtClean="0"/>
          </a:p>
          <a:p>
            <a:pPr eaLnBrk="1" hangingPunct="1">
              <a:buFont typeface="Wingdings" pitchFamily="2" charset="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fade">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fade">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fade">
                                      <p:cBhvr>
                                        <p:cTn id="22" dur="500"/>
                                        <p:tgtEl>
                                          <p:spTgt spid="286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fade">
                                      <p:cBhvr>
                                        <p:cTn id="27" dur="500"/>
                                        <p:tgtEl>
                                          <p:spTgt spid="286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fade">
                                      <p:cBhvr>
                                        <p:cTn id="32" dur="5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Table of Contents	</a:t>
            </a:r>
          </a:p>
        </p:txBody>
      </p:sp>
      <p:sp>
        <p:nvSpPr>
          <p:cNvPr id="8195" name="Rectangle 3"/>
          <p:cNvSpPr>
            <a:spLocks noGrp="1" noChangeArrowheads="1"/>
          </p:cNvSpPr>
          <p:nvPr>
            <p:ph idx="1"/>
          </p:nvPr>
        </p:nvSpPr>
        <p:spPr/>
        <p:txBody>
          <a:bodyPr/>
          <a:lstStyle/>
          <a:p>
            <a:pPr eaLnBrk="1" hangingPunct="1"/>
            <a:r>
              <a:rPr lang="en-US" dirty="0" smtClean="0"/>
              <a:t>Create a Table of Contents, or Outline, to use as a guide for your presentation</a:t>
            </a:r>
            <a:br>
              <a:rPr lang="en-US" dirty="0" smtClean="0"/>
            </a:br>
            <a:endParaRPr lang="en-US" dirty="0" smtClean="0"/>
          </a:p>
          <a:p>
            <a:pPr eaLnBrk="1" hangingPunct="1"/>
            <a:r>
              <a:rPr lang="en-US" dirty="0" smtClean="0"/>
              <a:t>Follow the order of your Table of Contents</a:t>
            </a:r>
            <a:br>
              <a:rPr lang="en-US" dirty="0" smtClean="0"/>
            </a:br>
            <a:endParaRPr lang="en-US" dirty="0" smtClean="0"/>
          </a:p>
          <a:p>
            <a:pPr eaLnBrk="1" hangingPunct="1"/>
            <a:r>
              <a:rPr lang="en-US" dirty="0" smtClean="0"/>
              <a:t>Only place main points on the Table of Contents slide</a:t>
            </a:r>
          </a:p>
          <a:p>
            <a:pPr lvl="1" eaLnBrk="1" hangingPunct="1"/>
            <a:r>
              <a:rPr lang="en-US" dirty="0" smtClean="0"/>
              <a:t>Ex: Use the titles of slides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fade">
                                      <p:cBhvr>
                                        <p:cTn id="22"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smtClean="0"/>
              <a:t>Guidelines for Slide Structure – Good</a:t>
            </a:r>
          </a:p>
        </p:txBody>
      </p:sp>
      <p:sp>
        <p:nvSpPr>
          <p:cNvPr id="9219" name="Rectangle 3"/>
          <p:cNvSpPr>
            <a:spLocks noGrp="1" noChangeArrowheads="1"/>
          </p:cNvSpPr>
          <p:nvPr>
            <p:ph idx="1"/>
          </p:nvPr>
        </p:nvSpPr>
        <p:spPr/>
        <p:txBody>
          <a:bodyPr/>
          <a:lstStyle/>
          <a:p>
            <a:pPr eaLnBrk="1" hangingPunct="1"/>
            <a:r>
              <a:rPr lang="en-US" dirty="0" smtClean="0"/>
              <a:t>Use 1-2 slides per minute of your presentation</a:t>
            </a:r>
            <a:br>
              <a:rPr lang="en-US" dirty="0" smtClean="0"/>
            </a:br>
            <a:endParaRPr lang="en-US" dirty="0" smtClean="0"/>
          </a:p>
          <a:p>
            <a:pPr eaLnBrk="1" hangingPunct="1"/>
            <a:r>
              <a:rPr lang="en-US" dirty="0" smtClean="0"/>
              <a:t>Remember the 6x6 Rule</a:t>
            </a:r>
          </a:p>
          <a:p>
            <a:pPr lvl="1"/>
            <a:r>
              <a:rPr lang="en-US" dirty="0" smtClean="0"/>
              <a:t>No more than 6 bullets per slide</a:t>
            </a:r>
          </a:p>
          <a:p>
            <a:pPr lvl="1"/>
            <a:r>
              <a:rPr lang="en-US" dirty="0" smtClean="0"/>
              <a:t>No more than 6-10 words per bullet</a:t>
            </a:r>
            <a:br>
              <a:rPr lang="en-US" dirty="0" smtClean="0"/>
            </a:br>
            <a:endParaRPr lang="en-US" dirty="0" smtClean="0"/>
          </a:p>
          <a:p>
            <a:pPr eaLnBrk="1" hangingPunct="1"/>
            <a:r>
              <a:rPr lang="en-US" dirty="0" smtClean="0"/>
              <a:t>Avoid wordiness: use key words and phrases only</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fade">
                                      <p:cBhvr>
                                        <p:cTn id="27"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en-US" smtClean="0"/>
              <a:t>Guidelines for Slide Structure – </a:t>
            </a:r>
            <a:br>
              <a:rPr lang="en-US" smtClean="0"/>
            </a:br>
            <a:r>
              <a:rPr lang="en-US" smtClean="0"/>
              <a:t>Bad</a:t>
            </a:r>
          </a:p>
        </p:txBody>
      </p:sp>
      <p:sp>
        <p:nvSpPr>
          <p:cNvPr id="10243" name="Rectangle 3"/>
          <p:cNvSpPr>
            <a:spLocks noGrp="1" noChangeArrowheads="1"/>
          </p:cNvSpPr>
          <p:nvPr>
            <p:ph idx="1"/>
          </p:nvPr>
        </p:nvSpPr>
        <p:spPr/>
        <p:txBody>
          <a:bodyPr/>
          <a:lstStyle/>
          <a:p>
            <a:pPr eaLnBrk="1" hangingPunct="1">
              <a:lnSpc>
                <a:spcPct val="90000"/>
              </a:lnSpc>
            </a:pPr>
            <a:r>
              <a:rPr lang="en-US" smtClean="0"/>
              <a:t>This page contains too many words for a presentation slide.  It is not written in point form, making it difficult both for your audience to read and for you to present each point. Although there are exactly the same number of points on this slide as the previous slide, it looks much more complicated.  In short, your audience will spend too much time trying to read this paragraph instead of listening to you.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Slide Structure – Good</a:t>
            </a:r>
          </a:p>
        </p:txBody>
      </p:sp>
      <p:sp>
        <p:nvSpPr>
          <p:cNvPr id="34819" name="Rectangle 3"/>
          <p:cNvSpPr>
            <a:spLocks noGrp="1" noChangeArrowheads="1"/>
          </p:cNvSpPr>
          <p:nvPr>
            <p:ph idx="1"/>
          </p:nvPr>
        </p:nvSpPr>
        <p:spPr/>
        <p:txBody>
          <a:bodyPr>
            <a:normAutofit/>
          </a:bodyPr>
          <a:lstStyle/>
          <a:p>
            <a:pPr eaLnBrk="1" hangingPunct="1"/>
            <a:r>
              <a:rPr lang="en-US" sz="2800" dirty="0" smtClean="0"/>
              <a:t>Show one point at a time:</a:t>
            </a:r>
          </a:p>
          <a:p>
            <a:pPr lvl="1" eaLnBrk="1" hangingPunct="1"/>
            <a:r>
              <a:rPr lang="en-US" sz="2400" dirty="0" smtClean="0"/>
              <a:t>Will help audience concentrate on what you are saying</a:t>
            </a:r>
            <a:br>
              <a:rPr lang="en-US" sz="2400" dirty="0" smtClean="0"/>
            </a:br>
            <a:endParaRPr lang="en-US" sz="2400" dirty="0" smtClean="0"/>
          </a:p>
          <a:p>
            <a:pPr lvl="1" eaLnBrk="1" hangingPunct="1"/>
            <a:r>
              <a:rPr lang="en-US" sz="2400" dirty="0" smtClean="0"/>
              <a:t>Will prevent audience from reading ahead</a:t>
            </a:r>
            <a:br>
              <a:rPr lang="en-US" sz="2400" dirty="0" smtClean="0"/>
            </a:br>
            <a:endParaRPr lang="en-US" sz="2400" dirty="0" smtClean="0"/>
          </a:p>
          <a:p>
            <a:pPr lvl="1" eaLnBrk="1" hangingPunct="1"/>
            <a:r>
              <a:rPr lang="en-US" sz="2400" dirty="0" smtClean="0"/>
              <a:t>Will help you keep your presentation focused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Slide Structure - Bad</a:t>
            </a:r>
          </a:p>
        </p:txBody>
      </p:sp>
      <p:sp>
        <p:nvSpPr>
          <p:cNvPr id="35843" name="Rectangle 3"/>
          <p:cNvSpPr>
            <a:spLocks noGrp="1" noChangeArrowheads="1"/>
          </p:cNvSpPr>
          <p:nvPr>
            <p:ph idx="1"/>
          </p:nvPr>
        </p:nvSpPr>
        <p:spPr/>
        <p:txBody>
          <a:bodyPr/>
          <a:lstStyle/>
          <a:p>
            <a:pPr eaLnBrk="1" hangingPunct="1"/>
            <a:r>
              <a:rPr lang="en-US" dirty="0" smtClean="0"/>
              <a:t>Do not use distracting animation</a:t>
            </a:r>
          </a:p>
          <a:p>
            <a:pPr eaLnBrk="1" hangingPunct="1"/>
            <a:endParaRPr lang="en-US" dirty="0" smtClean="0"/>
          </a:p>
          <a:p>
            <a:pPr eaLnBrk="1" hangingPunct="1"/>
            <a:r>
              <a:rPr lang="en-US" dirty="0" smtClean="0"/>
              <a:t>Do not go overboard with the animation</a:t>
            </a:r>
          </a:p>
          <a:p>
            <a:pPr eaLnBrk="1" hangingPunct="1"/>
            <a:endParaRPr lang="en-US" dirty="0" smtClean="0"/>
          </a:p>
          <a:p>
            <a:pPr eaLnBrk="1" hangingPunct="1"/>
            <a:r>
              <a:rPr lang="en-US" dirty="0" smtClean="0"/>
              <a:t>Be consistent with the animation that you use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plus(in)">
                                      <p:cBhvr>
                                        <p:cTn id="7" dur="2000"/>
                                        <p:tgtEl>
                                          <p:spTgt spid="35843">
                                            <p:txEl>
                                              <p:pRg st="0" end="0"/>
                                            </p:txEl>
                                          </p:spTgt>
                                        </p:tgtEl>
                                      </p:cBhvr>
                                    </p:animEffect>
                                  </p:childTnLst>
                                </p:cTn>
                              </p:par>
                            </p:childTnLst>
                          </p:cTn>
                        </p:par>
                        <p:par>
                          <p:cTn id="8" fill="hold" nodeType="afterGroup">
                            <p:stCondLst>
                              <p:cond delay="2000"/>
                            </p:stCondLst>
                            <p:childTnLst>
                              <p:par>
                                <p:cTn id="9" presetID="0" presetClass="path" presetSubtype="0" accel="50000" decel="50000" fill="hold" nodeType="afterEffect">
                                  <p:stCondLst>
                                    <p:cond delay="0"/>
                                  </p:stCondLst>
                                  <p:childTnLst>
                                    <p:animMotion origin="layout" path="M -0.45973 0.40671 C -0.46112 0.38498 -0.46007 0.37943 -0.46632 0.36324 C -0.4698 0.34474 -0.47327 0.3274 -0.47622 0.30867 C -0.47743 0.30104 -0.48125 0.29642 -0.48299 0.28902 C -0.48455 0.28024 -0.48594 0.27145 -0.48768 0.26266 C -0.48872 0.25758 -0.49098 0.2474 -0.49098 0.24763 C -0.49011 0.19469 -0.49306 0.07237 -0.47778 0.01156 C -0.47605 -0.00924 -0.47605 -0.02797 -0.46962 -0.04739 C -0.46737 -0.07005 -0.46355 -0.09225 -0.46146 -0.11491 C -0.45973 -0.13364 -0.45938 -0.15028 -0.45348 -0.16739 C -0.45243 -0.17364 -0.45191 -0.19005 -0.44827 -0.19583 C -0.4415 -0.20693 -0.42379 -0.2178 -0.41389 -0.22404 C -0.39393 -0.22173 -0.37726 -0.21687 -0.35816 -0.20878 C -0.34757 -0.20439 -0.34132 -0.19607 -0.33039 -0.19352 C -0.31424 -0.17942 -0.31285 -0.18127 -0.29757 -0.16092 C -0.29584 -0.15861 -0.29428 -0.15653 -0.29254 -0.15422 C -0.29098 -0.15213 -0.28768 -0.14774 -0.28768 -0.14751 C -0.28664 -0.14404 -0.28577 -0.14034 -0.28438 -0.13687 C -0.28247 -0.13225 -0.27778 -0.1237 -0.27778 -0.12346 C -0.27431 -0.10381 -0.28299 -0.06127 -0.29428 -0.04508 C -0.30226 -0.03375 -0.31198 -0.02358 -0.32223 -0.01664 C -0.32934 -0.00462 -0.33594 0.00024 -0.34671 0.00509 C -0.35712 0.01434 -0.37379 0.02798 -0.38594 0.03122 C -0.39497 0.03584 -0.40313 0.04209 -0.41233 0.0444 C -0.41719 0.04879 -0.42205 0.05087 -0.42709 0.05526 C -0.38872 0.05711 -0.35209 0.06313 -0.31389 0.06613 C -0.30799 0.06821 -0.30139 0.06706 -0.29584 0.07052 C -0.29202 0.07284 -0.28959 0.07839 -0.28594 0.08139 C -0.28247 0.08417 -0.2783 0.08417 -0.27448 0.08578 C -0.25816 0.10058 -0.28368 0.0763 -0.26476 0.09896 C -0.26181 0.10243 -0.25487 0.10775 -0.25487 0.10798 C -0.24948 0.11839 -0.24601 0.12995 -0.24011 0.14035 C -0.23889 0.15237 -0.23733 0.1637 -0.23525 0.1755 C -0.23559 0.18613 -0.2316 0.26798 -0.24497 0.2955 C -0.24601 0.30197 -0.24601 0.30914 -0.24827 0.31515 C -0.25035 0.3207 -0.2566 0.33133 -0.25973 0.33688 C -0.26337 0.35376 -0.2698 0.37272 -0.28125 0.38289 C -0.28507 0.39076 -0.28803 0.39931 -0.29254 0.40671 C -0.3007 0.41989 -0.31007 0.42613 -0.32066 0.43515 C -0.35521 0.43191 -0.38733 0.43145 -0.42066 0.41989 C -0.42587 0.41503 -0.43108 0.41503 -0.43681 0.4111 C -0.44827 0.40324 -0.43559 0.40925 -0.44671 0.40463 C -0.45278 0.39908 -0.45035 0.40209 -0.45487 0.39584 C -0.27778 0.18891 0.29722 -0.16485 0.0677 -0.23722 C 0.06041 -0.24231 0.05329 -0.2437 0.04513 -0.24601 C 0.0276 -0.25757 0.00816 -0.25526 -0.01059 -0.26127 C -0.02049 -0.26057 -0.03021 -0.26034 -0.04011 -0.25919 C -0.04827 -0.25826 -0.05348 -0.25248 -0.06146 -0.2504 C -0.06754 -0.24416 -0.07344 -0.243 -0.07952 -0.23722 C -0.08143 -0.23537 -0.08247 -0.23237 -0.08438 -0.23075 C -0.08681 -0.22867 -0.08993 -0.2282 -0.09254 -0.22635 C -0.09428 -0.2252 -0.09601 -0.22358 -0.09757 -0.22196 C -0.10764 -0.21248 -0.11684 -0.19861 -0.12379 -0.18497 C -0.12726 -0.16578 -0.12223 -0.1845 -0.13021 -0.17179 C -0.13525 -0.1637 -0.13768 -0.15028 -0.14184 -0.14127 C -0.14532 -0.11676 -0.14184 -0.12554 -0.14827 -0.11283 C -0.15278 -0.09225 -0.15851 -0.0756 -0.1632 -0.05595 C -0.16441 -0.03791 -0.16476 -0.0282 -0.1698 -0.01248 C -0.17309 0.01249 -0.1783 0.03746 -0.18282 0.06197 C -0.18264 0.0911 -0.18195 0.12 -0.18108 0.14914 C -0.17934 0.20948 -0.18299 0.16209 -0.17622 0.18844 C -0.17414 0.1963 -0.17118 0.21249 -0.17118 0.21272 C -0.1698 0.23422 -0.16928 0.2592 -0.16007 0.27792 C -0.15903 0.28648 -0.15834 0.29758 -0.15365 0.30428 C -0.15139 0.30683 -0.14862 0.30821 -0.14705 0.31076 C -0.14202 0.317 -0.13837 0.32417 -0.13351 0.33041 C -0.12813 0.33758 -0.12257 0.34914 -0.11546 0.35214 C -0.09966 0.38613 -0.06129 0.36185 -0.03525 0.36093 C -0.02691 0.35538 -0.01841 0.35469 -0.01059 0.34775 C -0.00747 0.33503 -0.0073 0.32185 -0.0073 0.30867 C 0.04305 0.11792 0.08211 -0.07861 0.14322 -0.26335 C 0.15625 -0.30265 0.14062 -0.17757 0.14027 -0.13456 C 0.13993 -0.09387 0.14097 -0.05317 0.14184 -0.01248 C 0.13958 0.01642 0.1368 0.03654 0.13524 0.06844 C 0.13437 0.0948 0.13645 0.1563 0.12882 0.19076 C 0.12795 0.22521 0.1368 0.26382 0.12222 0.29318 C 0.11944 0.30798 0.11736 0.32209 0.11527 0.33688 C 0.11493 0.34151 0.1125 0.34544 0.11232 0.35006 C 0.1118 0.36671 0.11232 0.38359 0.11232 0.40024 C 0.22187 0.18035 0.60972 -0.19838 0.42048 -0.27653 C 0.40607 -0.28948 0.38906 -0.29109 0.37291 -0.29849 C 0.3368 -0.29734 0.30434 -0.29849 0.26979 -0.28971 C 0.25746 -0.28138 0.25052 -0.28231 0.23524 -0.28092 C 0.22812 -0.27375 0.20972 -0.25664 0.20538 -0.24809 C 0.19635 -0.22959 0.20538 -0.23953 0.196 -0.23075 C 0.19461 -0.22381 0.18975 -0.21826 0.18941 -0.21109 C 0.18819 -0.19075 0.18958 -0.17017 0.19062 -0.14982 C 0.19166 -0.13965 0.2026 -0.13872 0.20746 -0.13687 C 0.22309 -0.13109 0.23923 -0.13133 0.25503 -0.12601 C 0.26267 -0.12346 0.27013 -0.11976 0.27795 -0.11722 C 0.28975 -0.10913 0.30173 -0.10127 0.31406 -0.09526 C 0.31961 -0.09248 0.33038 -0.0867 0.33038 -0.08647 C 0.33628 -0.07861 0.34149 -0.07838 0.34843 -0.07121 C 0.35434 -0.0652 0.35312 -0.06358 0.35816 -0.05595 C 0.38142 -0.0215 0.35312 -0.0689 0.37951 -0.02335 C 0.38663 -0.01109 0.38263 -0.01734 0.39097 -0.0037 C 0.39322 -4.27746E-6 0.39757 0.00717 0.39757 0.0074 C 0.40104 0.02937 0.396 0.0074 0.40746 0.02914 C 0.4092 0.03237 0.40937 0.03654 0.41076 0.04 C 0.41927 0.06035 0.41215 0.03607 0.42048 0.05966 C 0.42291 0.06683 0.42708 0.08139 0.42708 0.08162 C 0.42847 0.10151 0.42916 0.11168 0.43368 0.12948 C 0.44201 0.19908 0.45555 0.2918 0.43368 0.35006 C 0.42621 0.36972 0.41267 0.37943 0.40243 0.39584 C 0.39079 0.41457 0.37934 0.43677 0.35989 0.43954 C 0.35225 0.4407 0.34461 0.44116 0.33697 0.44185 C 0.30034 0.44116 0.26371 0.44093 0.22708 0.43954 C 0.21822 0.43931 0.21111 0.4259 0.20243 0.4222 C 0.19114 0.40694 0.19687 0.41064 0.18593 0.40671 C 0.18333 0.39191 0.18697 0.40347 0.1776 0.39145 C 0.171 0.3822 0.16614 0.3711 0.16319 0.35885 C 0.16145 0.34289 0.16145 0.34867 0.16145 0.34128 " pathEditMode="relative" rAng="0" ptsTypes="fffffffffffffffffffffffffffffffffffffffffffffffffffffffffffffffffffffffffffffffffffffffffffffffffffffffffffffffA">
                                      <p:cBhvr>
                                        <p:cTn id="10" dur="2000" fill="hold"/>
                                        <p:tgtEl>
                                          <p:spTgt spid="35843">
                                            <p:txEl>
                                              <p:pRg st="2" end="2"/>
                                            </p:txEl>
                                          </p:spTgt>
                                        </p:tgtEl>
                                        <p:attrNameLst>
                                          <p:attrName>ppt_x</p:attrName>
                                          <p:attrName>ppt_y</p:attrName>
                                        </p:attrNameLst>
                                      </p:cBhvr>
                                      <p:rCtr x="51806" y="-33711"/>
                                    </p:animMotion>
                                  </p:childTnLst>
                                </p:cTn>
                              </p:par>
                            </p:childTnLst>
                          </p:cTn>
                        </p:par>
                        <p:par>
                          <p:cTn id="11" fill="hold" nodeType="afterGroup">
                            <p:stCondLst>
                              <p:cond delay="4000"/>
                            </p:stCondLst>
                            <p:childTnLst>
                              <p:par>
                                <p:cTn id="12" presetID="6" presetClass="emph" presetSubtype="0" fill="hold" nodeType="afterEffect">
                                  <p:stCondLst>
                                    <p:cond delay="0"/>
                                  </p:stCondLst>
                                  <p:childTnLst>
                                    <p:animScale>
                                      <p:cBhvr>
                                        <p:cTn id="13" dur="2000" fill="hold"/>
                                        <p:tgtEl>
                                          <p:spTgt spid="3584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Fonts - Good</a:t>
            </a:r>
          </a:p>
        </p:txBody>
      </p:sp>
      <p:sp>
        <p:nvSpPr>
          <p:cNvPr id="13315" name="Rectangle 3"/>
          <p:cNvSpPr>
            <a:spLocks noGrp="1" noChangeArrowheads="1"/>
          </p:cNvSpPr>
          <p:nvPr>
            <p:ph idx="1"/>
          </p:nvPr>
        </p:nvSpPr>
        <p:spPr/>
        <p:txBody>
          <a:bodyPr>
            <a:normAutofit/>
          </a:bodyPr>
          <a:lstStyle/>
          <a:p>
            <a:pPr eaLnBrk="1" hangingPunct="1"/>
            <a:r>
              <a:rPr lang="en-US" sz="2800" dirty="0" smtClean="0"/>
              <a:t>Use at least an 18-point font</a:t>
            </a:r>
            <a:br>
              <a:rPr lang="en-US" sz="2800" dirty="0" smtClean="0"/>
            </a:br>
            <a:endParaRPr lang="en-US" sz="2800" dirty="0" smtClean="0"/>
          </a:p>
          <a:p>
            <a:pPr eaLnBrk="1" hangingPunct="1"/>
            <a:r>
              <a:rPr lang="en-US" sz="2800" dirty="0" smtClean="0"/>
              <a:t>Use different size fonts for main points and secondary points</a:t>
            </a:r>
          </a:p>
          <a:p>
            <a:pPr lvl="1" eaLnBrk="1" hangingPunct="1"/>
            <a:r>
              <a:rPr lang="en-US" sz="2400" dirty="0" smtClean="0"/>
              <a:t>this font is 24-point, the main point font is 28-point, and the title font is 36-point</a:t>
            </a:r>
            <a:br>
              <a:rPr lang="en-US" sz="2400" dirty="0" smtClean="0"/>
            </a:br>
            <a:endParaRPr lang="en-US" sz="2400" dirty="0" smtClean="0"/>
          </a:p>
          <a:p>
            <a:pPr eaLnBrk="1" hangingPunct="1"/>
            <a:r>
              <a:rPr lang="en-US" sz="2800" dirty="0" smtClean="0"/>
              <a:t>Use a standard font like Times New Roman or Arial</a:t>
            </a:r>
          </a:p>
          <a:p>
            <a:pPr lvl="1" eaLnBrk="1" hangingPunct="1">
              <a:buFontTx/>
              <a:buNone/>
            </a:pPr>
            <a:endParaRPr lang="en-US" sz="2400" dirty="0" smtClean="0"/>
          </a:p>
          <a:p>
            <a:pPr lvl="1" eaLnBrk="1" hangingPunct="1"/>
            <a:endParaRPr lang="en-US" sz="2400" dirty="0" smtClean="0"/>
          </a:p>
          <a:p>
            <a:pPr eaLnBrk="1" hangingPunct="1">
              <a:buFont typeface="Wingdings" pitchFamily="2" charset="2"/>
              <a:buNone/>
            </a:pPr>
            <a:endParaRPr lang="en-US" sz="1600" dirty="0" smtClean="0"/>
          </a:p>
          <a:p>
            <a:pPr eaLnBrk="1" hangingPunct="1"/>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fade">
                                      <p:cBhvr>
                                        <p:cTn id="2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Fonts - Bad</a:t>
            </a:r>
          </a:p>
        </p:txBody>
      </p:sp>
      <p:sp>
        <p:nvSpPr>
          <p:cNvPr id="14339" name="Rectangle 3"/>
          <p:cNvSpPr>
            <a:spLocks noGrp="1" noChangeArrowheads="1"/>
          </p:cNvSpPr>
          <p:nvPr>
            <p:ph idx="1"/>
          </p:nvPr>
        </p:nvSpPr>
        <p:spPr/>
        <p:txBody>
          <a:bodyPr/>
          <a:lstStyle/>
          <a:p>
            <a:pPr eaLnBrk="1" hangingPunct="1"/>
            <a:r>
              <a:rPr lang="en-US" sz="1000" dirty="0" smtClean="0"/>
              <a:t>If you use a small font, your audience won’t be able to read what you have written</a:t>
            </a:r>
          </a:p>
          <a:p>
            <a:pPr eaLnBrk="1" hangingPunct="1"/>
            <a:endParaRPr lang="en-US" sz="1400" dirty="0" smtClean="0"/>
          </a:p>
          <a:p>
            <a:pPr eaLnBrk="1" hangingPunct="1"/>
            <a:r>
              <a:rPr lang="en-US" dirty="0" smtClean="0"/>
              <a:t>CAPITALIZE ONLY WHEN NECESSARY.  IT IS DIFFICULT TO READ, AND COMES ACROSS AS YELLING!!!</a:t>
            </a:r>
          </a:p>
          <a:p>
            <a:pPr eaLnBrk="1" hangingPunct="1"/>
            <a:endParaRPr lang="en-US" dirty="0" smtClean="0"/>
          </a:p>
          <a:p>
            <a:pPr eaLnBrk="1" hangingPunct="1"/>
            <a:r>
              <a:rPr lang="en-US" dirty="0" smtClean="0">
                <a:latin typeface="Rosewood Std Regular" pitchFamily="82" charset="0"/>
              </a:rPr>
              <a:t>Don’t use a complicated font</a:t>
            </a:r>
          </a:p>
          <a:p>
            <a:pPr eaLnBrk="1" hangingPunct="1"/>
            <a:endParaRPr lang="en-US" dirty="0" smtClean="0">
              <a:latin typeface="Impact" pitchFamily="34" charset="0"/>
            </a:endParaRPr>
          </a:p>
          <a:p>
            <a:pPr eaLnBrk="1" hangingPunct="1"/>
            <a:r>
              <a:rPr lang="en-US" dirty="0" smtClean="0">
                <a:latin typeface="Webdings" pitchFamily="18" charset="2"/>
              </a:rPr>
              <a:t>Never Use symbol fonts</a:t>
            </a:r>
          </a:p>
          <a:p>
            <a:pPr eaLnBrk="1" hangingPunct="1">
              <a:buFont typeface="Wingdings" pitchFamily="2" charset="2"/>
              <a:buNone/>
            </a:pPr>
            <a:endParaRPr lang="en-US" dirty="0" smtClean="0">
              <a:latin typeface="Impact" pitchFamily="34" charset="0"/>
            </a:endParaRPr>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fade">
                                      <p:cBhvr>
                                        <p:cTn id="12" dur="500"/>
                                        <p:tgtEl>
                                          <p:spTgt spid="14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animEffect transition="in" filter="fade">
                                      <p:cBhvr>
                                        <p:cTn id="17" dur="500"/>
                                        <p:tgtEl>
                                          <p:spTgt spid="1433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339">
                                            <p:txEl>
                                              <p:pRg st="6" end="6"/>
                                            </p:txEl>
                                          </p:spTgt>
                                        </p:tgtEl>
                                        <p:attrNameLst>
                                          <p:attrName>style.visibility</p:attrName>
                                        </p:attrNameLst>
                                      </p:cBhvr>
                                      <p:to>
                                        <p:strVal val="visible"/>
                                      </p:to>
                                    </p:set>
                                    <p:animEffect transition="in" filter="fade">
                                      <p:cBhvr>
                                        <p:cTn id="22"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Custom 3">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00206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864</TotalTime>
  <Words>624</Words>
  <Application>Microsoft Office PowerPoint</Application>
  <PresentationFormat>On-screen Show (4:3)</PresentationFormat>
  <Paragraphs>132</Paragraphs>
  <Slides>26</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8" baseType="lpstr">
      <vt:lpstr>Arial</vt:lpstr>
      <vt:lpstr>Book Antiqua</vt:lpstr>
      <vt:lpstr>Calibri</vt:lpstr>
      <vt:lpstr>Century Gothic</vt:lpstr>
      <vt:lpstr>Impact</vt:lpstr>
      <vt:lpstr>Rosewood Std Regular</vt:lpstr>
      <vt:lpstr>Webdings</vt:lpstr>
      <vt:lpstr>Wingdings</vt:lpstr>
      <vt:lpstr>Apothecary</vt:lpstr>
      <vt:lpstr>Microsoft Excel 97-2003 Worksheet</vt:lpstr>
      <vt:lpstr>Chart</vt:lpstr>
      <vt:lpstr>Worksheet</vt:lpstr>
      <vt:lpstr>Making PowerPoint Slides</vt:lpstr>
      <vt:lpstr>Tips to be Covered</vt:lpstr>
      <vt:lpstr>Table of Contents </vt:lpstr>
      <vt:lpstr>Guidelines for Slide Structure – Good</vt:lpstr>
      <vt:lpstr>Guidelines for Slide Structure –  Bad</vt:lpstr>
      <vt:lpstr>Slide Structure – Good</vt:lpstr>
      <vt:lpstr>Slide Structure - Bad</vt:lpstr>
      <vt:lpstr>Fonts - Good</vt:lpstr>
      <vt:lpstr>Fonts - Bad</vt:lpstr>
      <vt:lpstr>Color - Good</vt:lpstr>
      <vt:lpstr>Color - Bad</vt:lpstr>
      <vt:lpstr>Background - Good</vt:lpstr>
      <vt:lpstr>Background - Good</vt:lpstr>
      <vt:lpstr>Background – Bad</vt:lpstr>
      <vt:lpstr>Graphs - Good</vt:lpstr>
      <vt:lpstr>Graphs - Bad</vt:lpstr>
      <vt:lpstr>Graphs - Good</vt:lpstr>
      <vt:lpstr>Graphs - Bad</vt:lpstr>
      <vt:lpstr>Graphs - Bad</vt:lpstr>
      <vt:lpstr>Spelling and Grammar</vt:lpstr>
      <vt:lpstr>Conclusion</vt:lpstr>
      <vt:lpstr>Death by powerpoint</vt:lpstr>
      <vt:lpstr>Finally…</vt:lpstr>
      <vt:lpstr>What’s wrong with these slides?</vt:lpstr>
      <vt:lpstr>Finally…</vt:lpstr>
      <vt:lpstr>Finally…</vt:lpstr>
    </vt:vector>
  </TitlesOfParts>
  <Company>IASTED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IASTED</dc:creator>
  <cp:lastModifiedBy>Chase Crocker</cp:lastModifiedBy>
  <cp:revision>89</cp:revision>
  <dcterms:created xsi:type="dcterms:W3CDTF">2001-12-11T23:34:17Z</dcterms:created>
  <dcterms:modified xsi:type="dcterms:W3CDTF">2015-04-13T18:53:24Z</dcterms:modified>
</cp:coreProperties>
</file>