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6"/>
  </p:notesMasterIdLst>
  <p:sldIdLst>
    <p:sldId id="256" r:id="rId2"/>
    <p:sldId id="267" r:id="rId3"/>
    <p:sldId id="270" r:id="rId4"/>
    <p:sldId id="269" r:id="rId5"/>
    <p:sldId id="273" r:id="rId6"/>
    <p:sldId id="275" r:id="rId7"/>
    <p:sldId id="276" r:id="rId8"/>
    <p:sldId id="279" r:id="rId9"/>
    <p:sldId id="277" r:id="rId10"/>
    <p:sldId id="265" r:id="rId11"/>
    <p:sldId id="280" r:id="rId12"/>
    <p:sldId id="281" r:id="rId13"/>
    <p:sldId id="282" r:id="rId14"/>
    <p:sldId id="266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09" autoAdjust="0"/>
    <p:restoredTop sz="94660"/>
  </p:normalViewPr>
  <p:slideViewPr>
    <p:cSldViewPr>
      <p:cViewPr varScale="1">
        <p:scale>
          <a:sx n="88" d="100"/>
          <a:sy n="88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4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E7FA0BC-8BC4-43F3-95D3-A8D517BD2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066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36D533-C5C2-4D77-81DC-CE68D81A8952}" type="slidenum">
              <a:rPr lang="en-US"/>
              <a:pPr/>
              <a:t>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35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075C1-ADA4-4BBF-A645-2736615FE932}" type="slidenum">
              <a:rPr lang="en-US"/>
              <a:pPr/>
              <a:t>10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1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080110-F420-431E-834A-25460F71975F}" type="slidenum">
              <a:rPr lang="en-US"/>
              <a:pPr/>
              <a:t>11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621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8C8D48-1613-4F6D-A124-D4218DD85140}" type="slidenum">
              <a:rPr lang="en-US"/>
              <a:pPr/>
              <a:t>12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87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67A0A4-836B-4974-88EA-F5E58346E150}" type="slidenum">
              <a:rPr lang="en-US"/>
              <a:pPr/>
              <a:t>13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515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7EA3A1-5E3E-46E4-B027-93D4232B5BEC}" type="slidenum">
              <a:rPr lang="en-US"/>
              <a:pPr/>
              <a:t>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44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AB77E7-FF28-489F-92AD-F9515CE297A0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97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FCCF5-1A02-4CC5-B76B-C7F6FE9A3E4F}" type="slidenum">
              <a:rPr lang="en-US"/>
              <a:pPr/>
              <a:t>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691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89F5D0-5C51-46AC-8B43-3D515F9B3BD2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38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567120-DF78-4E70-9609-5DE06D765826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966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2A877D-2AF6-4F76-8CC6-75097441D0BB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678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32A8E-DCFC-4F96-9322-865F4EBE4FD4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394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B1FCE-04EF-4AB8-8F67-0DD74374A736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63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6867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6868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6869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0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1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2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3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4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5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6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7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8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79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0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1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2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3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4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5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6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7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8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9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0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1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2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93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6894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6895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6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7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8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899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0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1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2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3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4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5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6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7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8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09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10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6911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12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6913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6914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15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16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17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18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19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0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1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922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6923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4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5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6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7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8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29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930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693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693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6933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934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6935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10B215-0D3C-4BE1-89C3-045D947C5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E7A82-457D-4F7F-B3EA-9996F5C36D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79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D21CBF-B3E8-496E-B2A4-BD0D667163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33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AEB9FACD-998D-4819-8F0D-BF86C13602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3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B5A5A-5A0A-4D90-829E-7C6255500D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341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9B79C-642E-4B9C-8506-2584F7FE12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59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6298CF-D5F2-45DE-A42C-F89250B4B2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8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2A387-BFD0-47BE-B4B9-3E56AAE0A8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98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625F7-2FAB-49F0-9301-EAD80134C9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2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DE852-E027-43DF-86FC-0F7B365A8F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874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798A6-43AC-4A4E-B94C-E7EC8F4FBF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95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3D25C8-7881-4BB2-8399-1C92DE0FC4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76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3584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5844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3584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4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5870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3587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7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5886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35887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88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35889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3589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9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9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9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9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9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9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9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589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589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0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1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2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4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5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906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590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590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590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3591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2D011BD-6DFB-4DC1-97BA-D9C80A17CC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591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Databases</a:t>
            </a:r>
          </a:p>
        </p:txBody>
      </p:sp>
      <p:pic>
        <p:nvPicPr>
          <p:cNvPr id="2056" name="Picture 8" descr="database_desig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33600"/>
            <a:ext cx="80010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Terminology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Field – one piece of data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872 Foxglove Ct.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Record – a collection of fields on one person or item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Student Name, Address, Contact Information, etc.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File – a collection of related records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BIM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Database </a:t>
            </a:r>
            <a:r>
              <a:rPr lang="en-US" sz="3200" dirty="0"/>
              <a:t>– a collection of related files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All </a:t>
            </a:r>
            <a:r>
              <a:rPr lang="en-US" sz="2000" dirty="0" smtClean="0"/>
              <a:t>BIM </a:t>
            </a:r>
            <a:r>
              <a:rPr lang="en-US" sz="2000" dirty="0"/>
              <a:t>Classes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Primary Key – field that is unique to each record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Student ID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Actual Database</a:t>
            </a:r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7"/>
          <a:stretch>
            <a:fillRect/>
          </a:stretch>
        </p:blipFill>
        <p:spPr bwMode="auto">
          <a:xfrm>
            <a:off x="685800" y="1219200"/>
            <a:ext cx="7620000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468" name="Oval 4"/>
          <p:cNvSpPr>
            <a:spLocks noChangeArrowheads="1"/>
          </p:cNvSpPr>
          <p:nvPr/>
        </p:nvSpPr>
        <p:spPr bwMode="auto">
          <a:xfrm>
            <a:off x="1752600" y="1752600"/>
            <a:ext cx="838200" cy="228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69" name="Oval 5"/>
          <p:cNvSpPr>
            <a:spLocks noChangeArrowheads="1"/>
          </p:cNvSpPr>
          <p:nvPr/>
        </p:nvSpPr>
        <p:spPr bwMode="auto">
          <a:xfrm>
            <a:off x="3200400" y="1752600"/>
            <a:ext cx="838200" cy="228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0" name="Oval 6"/>
          <p:cNvSpPr>
            <a:spLocks noChangeArrowheads="1"/>
          </p:cNvSpPr>
          <p:nvPr/>
        </p:nvSpPr>
        <p:spPr bwMode="auto">
          <a:xfrm>
            <a:off x="4343400" y="1752600"/>
            <a:ext cx="838200" cy="228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5334000" y="1752600"/>
            <a:ext cx="838200" cy="228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Oval 8"/>
          <p:cNvSpPr>
            <a:spLocks noChangeArrowheads="1"/>
          </p:cNvSpPr>
          <p:nvPr/>
        </p:nvSpPr>
        <p:spPr bwMode="auto">
          <a:xfrm>
            <a:off x="6934200" y="1752600"/>
            <a:ext cx="838200" cy="228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Oval 9"/>
          <p:cNvSpPr>
            <a:spLocks noChangeArrowheads="1"/>
          </p:cNvSpPr>
          <p:nvPr/>
        </p:nvSpPr>
        <p:spPr bwMode="auto">
          <a:xfrm>
            <a:off x="609600" y="1752600"/>
            <a:ext cx="838200" cy="2286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Text Box 10"/>
          <p:cNvSpPr txBox="1">
            <a:spLocks noChangeArrowheads="1"/>
          </p:cNvSpPr>
          <p:nvPr/>
        </p:nvSpPr>
        <p:spPr bwMode="auto">
          <a:xfrm>
            <a:off x="212725" y="341313"/>
            <a:ext cx="98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Fields?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 animBg="1"/>
      <p:bldP spid="62471" grpId="0" animBg="1"/>
      <p:bldP spid="62472" grpId="0" animBg="1"/>
      <p:bldP spid="62473" grpId="0" animBg="1"/>
      <p:bldP spid="6247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Actual Database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7"/>
          <a:stretch>
            <a:fillRect/>
          </a:stretch>
        </p:blipFill>
        <p:spPr bwMode="auto">
          <a:xfrm>
            <a:off x="685800" y="1219200"/>
            <a:ext cx="7620000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212725" y="341313"/>
            <a:ext cx="1238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Records?</a:t>
            </a:r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>
            <a:off x="228600" y="2667000"/>
            <a:ext cx="6096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838200" y="2590800"/>
            <a:ext cx="7391400" cy="1524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  <p:bldP spid="64517" grpId="0" animBg="1"/>
      <p:bldP spid="645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Actual Database</a:t>
            </a: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67"/>
          <a:stretch>
            <a:fillRect/>
          </a:stretch>
        </p:blipFill>
        <p:spPr bwMode="auto">
          <a:xfrm>
            <a:off x="685800" y="1219200"/>
            <a:ext cx="7620000" cy="547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212725" y="341313"/>
            <a:ext cx="717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/>
              <a:t>File?</a:t>
            </a:r>
          </a:p>
        </p:txBody>
      </p:sp>
      <p:sp>
        <p:nvSpPr>
          <p:cNvPr id="66566" name="Oval 6"/>
          <p:cNvSpPr>
            <a:spLocks noChangeArrowheads="1"/>
          </p:cNvSpPr>
          <p:nvPr/>
        </p:nvSpPr>
        <p:spPr bwMode="auto">
          <a:xfrm>
            <a:off x="5334000" y="2590800"/>
            <a:ext cx="838200" cy="152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Oval 7"/>
          <p:cNvSpPr>
            <a:spLocks noChangeArrowheads="1"/>
          </p:cNvSpPr>
          <p:nvPr/>
        </p:nvSpPr>
        <p:spPr bwMode="auto">
          <a:xfrm>
            <a:off x="5334000" y="3795713"/>
            <a:ext cx="838200" cy="152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Oval 8"/>
          <p:cNvSpPr>
            <a:spLocks noChangeArrowheads="1"/>
          </p:cNvSpPr>
          <p:nvPr/>
        </p:nvSpPr>
        <p:spPr bwMode="auto">
          <a:xfrm>
            <a:off x="5329238" y="2971800"/>
            <a:ext cx="838200" cy="152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6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5" grpId="0"/>
      <p:bldP spid="66566" grpId="0" animBg="1"/>
      <p:bldP spid="66567" grpId="0" animBg="1"/>
      <p:bldP spid="665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Access Index Card</a:t>
            </a:r>
          </a:p>
        </p:txBody>
      </p:sp>
      <p:graphicFrame>
        <p:nvGraphicFramePr>
          <p:cNvPr id="12318" name="Group 30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229600" cy="51816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Student 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First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Last 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Address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City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Zip Code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database?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database program is nothing more than </a:t>
            </a:r>
            <a:r>
              <a:rPr lang="en-US" dirty="0" smtClean="0"/>
              <a:t>a set of information held in the computer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database is defined by the fact that it is</a:t>
            </a:r>
          </a:p>
          <a:p>
            <a:pPr lvl="1"/>
            <a:r>
              <a:rPr lang="en-US" dirty="0"/>
              <a:t>A collection of related information</a:t>
            </a:r>
          </a:p>
          <a:p>
            <a:pPr lvl="1"/>
            <a:r>
              <a:rPr lang="en-US" dirty="0"/>
              <a:t>And that information is related by a “common denominator”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database?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Electronic database software is more efficient than the traditional </a:t>
            </a:r>
            <a:r>
              <a:rPr lang="en-US" sz="2800" dirty="0" smtClean="0"/>
              <a:t>systems </a:t>
            </a:r>
            <a:r>
              <a:rPr lang="en-US" sz="2800" dirty="0"/>
              <a:t>because:</a:t>
            </a:r>
          </a:p>
          <a:p>
            <a:pPr lvl="1"/>
            <a:r>
              <a:rPr lang="en-US" sz="2400" dirty="0"/>
              <a:t>Enter data quickly and easily</a:t>
            </a:r>
          </a:p>
          <a:p>
            <a:pPr lvl="1"/>
            <a:r>
              <a:rPr lang="en-US" sz="2400" dirty="0"/>
              <a:t>Organize records in different ways</a:t>
            </a:r>
          </a:p>
          <a:p>
            <a:pPr lvl="1"/>
            <a:r>
              <a:rPr lang="en-US" sz="2400" dirty="0"/>
              <a:t>Locate specific records quickly</a:t>
            </a:r>
          </a:p>
          <a:p>
            <a:pPr lvl="1"/>
            <a:r>
              <a:rPr lang="en-US" sz="2400" dirty="0"/>
              <a:t>Eliminate duplicate data</a:t>
            </a:r>
          </a:p>
          <a:p>
            <a:pPr lvl="1"/>
            <a:r>
              <a:rPr lang="en-US" sz="2400" dirty="0"/>
              <a:t>Create relationships among tables in a database</a:t>
            </a:r>
          </a:p>
          <a:p>
            <a:pPr lvl="1"/>
            <a:r>
              <a:rPr lang="en-US" sz="2400" dirty="0"/>
              <a:t>Create reports</a:t>
            </a:r>
          </a:p>
          <a:p>
            <a:pPr lvl="1"/>
            <a:r>
              <a:rPr lang="en-US" sz="2400" dirty="0"/>
              <a:t>Change the appearance of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Spreadsheet vs. Database?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Both can manipulate data mathematically</a:t>
            </a:r>
          </a:p>
          <a:p>
            <a:pPr>
              <a:lnSpc>
                <a:spcPct val="80000"/>
              </a:lnSpc>
            </a:pPr>
            <a:r>
              <a:rPr lang="en-US" sz="2800"/>
              <a:t>Both can have information organized in row/column format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Spreadsheets: this is the only view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Databases: multiple ways to view information</a:t>
            </a:r>
          </a:p>
          <a:p>
            <a:pPr>
              <a:lnSpc>
                <a:spcPct val="80000"/>
              </a:lnSpc>
            </a:pPr>
            <a:r>
              <a:rPr lang="en-US" sz="2800"/>
              <a:t>Both can sort information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Spreadsheets: must highlight all or will lose data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Databases: can just select column; will maintain data</a:t>
            </a:r>
          </a:p>
          <a:p>
            <a:pPr>
              <a:lnSpc>
                <a:spcPct val="80000"/>
              </a:lnSpc>
            </a:pPr>
            <a:r>
              <a:rPr lang="en-US" sz="2800"/>
              <a:t>Database information can be searched; therefore you can deal with subsets of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4037013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Student ID</a:t>
            </a:r>
          </a:p>
          <a:p>
            <a:pPr>
              <a:lnSpc>
                <a:spcPct val="80000"/>
              </a:lnSpc>
            </a:pPr>
            <a:r>
              <a:rPr lang="en-US" sz="2000"/>
              <a:t>First Name</a:t>
            </a:r>
          </a:p>
          <a:p>
            <a:pPr>
              <a:lnSpc>
                <a:spcPct val="80000"/>
              </a:lnSpc>
            </a:pPr>
            <a:r>
              <a:rPr lang="en-US" sz="2000"/>
              <a:t>Last Name</a:t>
            </a:r>
          </a:p>
          <a:p>
            <a:pPr>
              <a:lnSpc>
                <a:spcPct val="80000"/>
              </a:lnSpc>
            </a:pPr>
            <a:r>
              <a:rPr lang="en-US" sz="2000"/>
              <a:t>Address</a:t>
            </a:r>
          </a:p>
          <a:p>
            <a:pPr>
              <a:lnSpc>
                <a:spcPct val="80000"/>
              </a:lnSpc>
            </a:pPr>
            <a:r>
              <a:rPr lang="en-US" sz="2000"/>
              <a:t>City</a:t>
            </a:r>
          </a:p>
          <a:p>
            <a:pPr>
              <a:lnSpc>
                <a:spcPct val="80000"/>
              </a:lnSpc>
            </a:pPr>
            <a:r>
              <a:rPr lang="en-US" sz="2000"/>
              <a:t>State</a:t>
            </a:r>
          </a:p>
          <a:p>
            <a:pPr>
              <a:lnSpc>
                <a:spcPct val="80000"/>
              </a:lnSpc>
            </a:pPr>
            <a:r>
              <a:rPr lang="en-US" sz="2000"/>
              <a:t>Zip</a:t>
            </a:r>
          </a:p>
          <a:p>
            <a:pPr>
              <a:lnSpc>
                <a:spcPct val="80000"/>
              </a:lnSpc>
            </a:pPr>
            <a:r>
              <a:rPr lang="en-US" sz="2000"/>
              <a:t>Home Phone #</a:t>
            </a:r>
          </a:p>
          <a:p>
            <a:pPr>
              <a:lnSpc>
                <a:spcPct val="80000"/>
              </a:lnSpc>
            </a:pPr>
            <a:r>
              <a:rPr lang="en-US" sz="2000"/>
              <a:t>Parent 1 Name</a:t>
            </a:r>
          </a:p>
          <a:p>
            <a:pPr>
              <a:lnSpc>
                <a:spcPct val="80000"/>
              </a:lnSpc>
            </a:pPr>
            <a:r>
              <a:rPr lang="en-US" sz="2000"/>
              <a:t>Parent 1 Contact #</a:t>
            </a:r>
          </a:p>
          <a:p>
            <a:pPr>
              <a:lnSpc>
                <a:spcPct val="80000"/>
              </a:lnSpc>
            </a:pPr>
            <a:r>
              <a:rPr lang="en-US" sz="2000"/>
              <a:t>Parent 2 Name</a:t>
            </a:r>
          </a:p>
          <a:p>
            <a:pPr>
              <a:lnSpc>
                <a:spcPct val="80000"/>
              </a:lnSpc>
            </a:pPr>
            <a:r>
              <a:rPr lang="en-US" sz="2000"/>
              <a:t>Parent 2 Contact #</a:t>
            </a:r>
          </a:p>
          <a:p>
            <a:pPr>
              <a:lnSpc>
                <a:spcPct val="80000"/>
              </a:lnSpc>
            </a:pPr>
            <a:r>
              <a:rPr lang="en-US" sz="2000"/>
              <a:t>Accommodations</a:t>
            </a:r>
          </a:p>
          <a:p>
            <a:pPr>
              <a:lnSpc>
                <a:spcPct val="80000"/>
              </a:lnSpc>
            </a:pPr>
            <a:r>
              <a:rPr lang="en-US" sz="2000"/>
              <a:t>Extra curricular activities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81200"/>
            <a:ext cx="4343400" cy="44973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Freshman Class Schedule</a:t>
            </a:r>
          </a:p>
          <a:p>
            <a:pPr>
              <a:lnSpc>
                <a:spcPct val="80000"/>
              </a:lnSpc>
            </a:pPr>
            <a:r>
              <a:rPr lang="en-US" sz="2000"/>
              <a:t>Freshman Grades</a:t>
            </a:r>
          </a:p>
          <a:p>
            <a:pPr>
              <a:lnSpc>
                <a:spcPct val="80000"/>
              </a:lnSpc>
            </a:pPr>
            <a:r>
              <a:rPr lang="en-US" sz="2000"/>
              <a:t>Sophomore Class Schedule</a:t>
            </a:r>
          </a:p>
          <a:p>
            <a:pPr>
              <a:lnSpc>
                <a:spcPct val="80000"/>
              </a:lnSpc>
            </a:pPr>
            <a:r>
              <a:rPr lang="en-US" sz="2000"/>
              <a:t>Sophomore Grades</a:t>
            </a:r>
          </a:p>
          <a:p>
            <a:pPr>
              <a:lnSpc>
                <a:spcPct val="80000"/>
              </a:lnSpc>
            </a:pPr>
            <a:r>
              <a:rPr lang="en-US" sz="2000"/>
              <a:t>Junior Class Schedule</a:t>
            </a:r>
          </a:p>
          <a:p>
            <a:pPr>
              <a:lnSpc>
                <a:spcPct val="80000"/>
              </a:lnSpc>
            </a:pPr>
            <a:r>
              <a:rPr lang="en-US" sz="2000"/>
              <a:t>Junior Grades</a:t>
            </a:r>
          </a:p>
          <a:p>
            <a:pPr>
              <a:lnSpc>
                <a:spcPct val="80000"/>
              </a:lnSpc>
            </a:pPr>
            <a:r>
              <a:rPr lang="en-US" sz="2000"/>
              <a:t>Senior Class Schedule</a:t>
            </a:r>
          </a:p>
          <a:p>
            <a:pPr>
              <a:lnSpc>
                <a:spcPct val="80000"/>
              </a:lnSpc>
            </a:pPr>
            <a:r>
              <a:rPr lang="en-US" sz="2000"/>
              <a:t>Senior Grades</a:t>
            </a:r>
          </a:p>
          <a:p>
            <a:pPr>
              <a:lnSpc>
                <a:spcPct val="80000"/>
              </a:lnSpc>
            </a:pPr>
            <a:r>
              <a:rPr lang="en-US" sz="2000"/>
              <a:t>Cumulative Grade Point Average</a:t>
            </a:r>
          </a:p>
          <a:p>
            <a:pPr>
              <a:lnSpc>
                <a:spcPct val="80000"/>
              </a:lnSpc>
            </a:pPr>
            <a:r>
              <a:rPr lang="en-US" sz="2000"/>
              <a:t>Attendance Records</a:t>
            </a:r>
          </a:p>
          <a:p>
            <a:pPr>
              <a:lnSpc>
                <a:spcPct val="80000"/>
              </a:lnSpc>
            </a:pPr>
            <a:r>
              <a:rPr lang="en-US" sz="2000"/>
              <a:t>Dues Owed</a:t>
            </a:r>
          </a:p>
          <a:p>
            <a:pPr>
              <a:lnSpc>
                <a:spcPct val="80000"/>
              </a:lnSpc>
            </a:pPr>
            <a:r>
              <a:rPr lang="en-US" sz="2000"/>
              <a:t>Discipline</a:t>
            </a:r>
          </a:p>
          <a:p>
            <a:pPr>
              <a:lnSpc>
                <a:spcPct val="80000"/>
              </a:lnSpc>
            </a:pPr>
            <a:r>
              <a:rPr lang="en-US" sz="2000"/>
              <a:t>AP</a:t>
            </a:r>
          </a:p>
          <a:p>
            <a:pPr>
              <a:lnSpc>
                <a:spcPct val="80000"/>
              </a:lnSpc>
            </a:pPr>
            <a:r>
              <a:rPr lang="en-US" sz="2000"/>
              <a:t>Counselor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/>
          </a:p>
          <a:p>
            <a:pPr>
              <a:lnSpc>
                <a:spcPct val="80000"/>
              </a:lnSpc>
            </a:pPr>
            <a:endParaRPr lang="en-US" sz="2000"/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746125" y="1258888"/>
            <a:ext cx="2888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i="1" dirty="0" smtClean="0"/>
              <a:t>LHS </a:t>
            </a:r>
            <a:r>
              <a:rPr lang="en-US" sz="2400" i="1" dirty="0"/>
              <a:t>Student Profile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19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19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9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9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1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9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9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9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9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19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9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98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198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198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198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98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98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98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i="1" smtClean="0">
                <a:solidFill>
                  <a:schemeClr val="tx1"/>
                </a:solidFill>
                <a:effectLst/>
              </a:rPr>
              <a:t>LHS </a:t>
            </a:r>
            <a:r>
              <a:rPr lang="en-US" i="1">
                <a:solidFill>
                  <a:schemeClr val="tx1"/>
                </a:solidFill>
                <a:effectLst/>
              </a:rPr>
              <a:t>Student Profile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154987" cy="4497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With a Database you can: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Have one master database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But specify what information you are interested in:</a:t>
            </a:r>
            <a:br>
              <a:rPr lang="en-US" dirty="0"/>
            </a:b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i.e. All Juniors that play a sport, have a 3.0 grade point average or better, that have taken </a:t>
            </a:r>
            <a:r>
              <a:rPr lang="en-US" dirty="0" smtClean="0"/>
              <a:t>BIM, </a:t>
            </a:r>
            <a:r>
              <a:rPr lang="en-US" dirty="0"/>
              <a:t>and received at least an 85 in the class</a:t>
            </a:r>
            <a:br>
              <a:rPr lang="en-US" dirty="0"/>
            </a:b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And streamline it for your particular needs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databases work?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Databases are made up of </a:t>
            </a:r>
            <a:r>
              <a:rPr lang="en-US" i="1"/>
              <a:t>objects </a:t>
            </a:r>
            <a:r>
              <a:rPr lang="en-US"/>
              <a:t>that:</a:t>
            </a:r>
          </a:p>
          <a:p>
            <a:pPr lvl="1"/>
            <a:r>
              <a:rPr lang="en-US"/>
              <a:t>Store your data</a:t>
            </a:r>
          </a:p>
          <a:p>
            <a:pPr lvl="1"/>
            <a:r>
              <a:rPr lang="en-US"/>
              <a:t>Allow you to enter data</a:t>
            </a:r>
          </a:p>
          <a:p>
            <a:pPr lvl="1"/>
            <a:r>
              <a:rPr lang="en-US"/>
              <a:t>Allow you to view data</a:t>
            </a:r>
          </a:p>
          <a:p>
            <a:pPr lvl="1"/>
            <a:r>
              <a:rPr lang="en-US"/>
              <a:t>Allow you to ask questions about the data in your database</a:t>
            </a:r>
          </a:p>
          <a:p>
            <a:pPr lvl="1"/>
            <a:r>
              <a:rPr lang="en-US"/>
              <a:t>And present your data in easily understood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Database Objects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Tables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Like a spreadsheet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Used to create the database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Forms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Used for data input, display and for controlling the use of the database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Queries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Way to retrieve selected information from one or more Tables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Reports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sz="2400" dirty="0"/>
              <a:t>Used for formatting, calculating, printing, and summarizing selected data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begin…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598613"/>
            <a:ext cx="8383587" cy="4497387"/>
          </a:xfrm>
        </p:spPr>
        <p:txBody>
          <a:bodyPr/>
          <a:lstStyle/>
          <a:p>
            <a:r>
              <a:rPr lang="en-US"/>
              <a:t>The Key to a good database is PLANNING!</a:t>
            </a:r>
          </a:p>
          <a:p>
            <a:pPr lvl="1"/>
            <a:r>
              <a:rPr lang="en-US"/>
              <a:t>What is the primary purpose of your database? </a:t>
            </a:r>
          </a:p>
          <a:p>
            <a:pPr lvl="1"/>
            <a:r>
              <a:rPr lang="en-US"/>
              <a:t>What other ways can your database be used?</a:t>
            </a:r>
          </a:p>
          <a:p>
            <a:pPr lvl="1"/>
            <a:r>
              <a:rPr lang="en-US"/>
              <a:t>Who will have access to your database?</a:t>
            </a:r>
          </a:p>
          <a:p>
            <a:pPr lvl="1"/>
            <a:r>
              <a:rPr lang="en-US"/>
              <a:t>What categories of information need to be included in your database</a:t>
            </a:r>
          </a:p>
          <a:p>
            <a:pPr lvl="1"/>
            <a:r>
              <a:rPr lang="en-US"/>
              <a:t>What kind of information will be stored in each category?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ding Grid">
  <a:themeElements>
    <a:clrScheme name="Fading Grid 3">
      <a:dk1>
        <a:srgbClr val="010199"/>
      </a:dk1>
      <a:lt1>
        <a:srgbClr val="FFFFFF"/>
      </a:lt1>
      <a:dk2>
        <a:srgbClr val="000099"/>
      </a:dk2>
      <a:lt2>
        <a:srgbClr val="CCFFFF"/>
      </a:lt2>
      <a:accent1>
        <a:srgbClr val="00C600"/>
      </a:accent1>
      <a:accent2>
        <a:srgbClr val="01017D"/>
      </a:accent2>
      <a:accent3>
        <a:srgbClr val="AAAACA"/>
      </a:accent3>
      <a:accent4>
        <a:srgbClr val="DADADA"/>
      </a:accent4>
      <a:accent5>
        <a:srgbClr val="AADFAA"/>
      </a:accent5>
      <a:accent6>
        <a:srgbClr val="010171"/>
      </a:accent6>
      <a:hlink>
        <a:srgbClr val="FFE701"/>
      </a:hlink>
      <a:folHlink>
        <a:srgbClr val="3366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Fading Grid</Template>
  <TotalTime>967</TotalTime>
  <Words>513</Words>
  <Application>Microsoft Office PowerPoint</Application>
  <PresentationFormat>On-screen Show (4:3)</PresentationFormat>
  <Paragraphs>124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Wingdings</vt:lpstr>
      <vt:lpstr>Fading Grid</vt:lpstr>
      <vt:lpstr>Introduction to Databases</vt:lpstr>
      <vt:lpstr>What is a database?</vt:lpstr>
      <vt:lpstr>What is a database?</vt:lpstr>
      <vt:lpstr>Spreadsheet vs. Database?</vt:lpstr>
      <vt:lpstr>Example</vt:lpstr>
      <vt:lpstr>LHS Student Profile</vt:lpstr>
      <vt:lpstr>How do databases work?</vt:lpstr>
      <vt:lpstr>Database Objects</vt:lpstr>
      <vt:lpstr>Before you begin…</vt:lpstr>
      <vt:lpstr>Database Terminology</vt:lpstr>
      <vt:lpstr>Actual Database</vt:lpstr>
      <vt:lpstr>Actual Database</vt:lpstr>
      <vt:lpstr>Actual Database</vt:lpstr>
      <vt:lpstr>Access Index Card</vt:lpstr>
    </vt:vector>
  </TitlesOfParts>
  <Company>LTISD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Access</dc:title>
  <dc:creator>Lake Travis ISD</dc:creator>
  <cp:lastModifiedBy>CHASE CROCKER</cp:lastModifiedBy>
  <cp:revision>36</cp:revision>
  <dcterms:created xsi:type="dcterms:W3CDTF">2009-01-23T15:30:05Z</dcterms:created>
  <dcterms:modified xsi:type="dcterms:W3CDTF">2016-02-23T16:19:58Z</dcterms:modified>
</cp:coreProperties>
</file>