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3"/>
  </p:notesMasterIdLst>
  <p:handoutMasterIdLst>
    <p:handoutMasterId r:id="rId14"/>
  </p:handoutMasterIdLst>
  <p:sldIdLst>
    <p:sldId id="256" r:id="rId3"/>
    <p:sldId id="257" r:id="rId4"/>
    <p:sldId id="259" r:id="rId5"/>
    <p:sldId id="260" r:id="rId6"/>
    <p:sldId id="261" r:id="rId7"/>
    <p:sldId id="262" r:id="rId8"/>
    <p:sldId id="263" r:id="rId9"/>
    <p:sldId id="264" r:id="rId10"/>
    <p:sldId id="265" r:id="rId11"/>
    <p:sldId id="25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86B"/>
    <a:srgbClr val="FFFFCC"/>
    <a:srgbClr val="B2B2B2"/>
    <a:srgbClr val="DDDDDD"/>
    <a:srgbClr val="008000"/>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5" autoAdjust="0"/>
    <p:restoredTop sz="85789" autoAdjust="0"/>
  </p:normalViewPr>
  <p:slideViewPr>
    <p:cSldViewPr snapToGrid="0">
      <p:cViewPr>
        <p:scale>
          <a:sx n="69" d="100"/>
          <a:sy n="69" d="100"/>
        </p:scale>
        <p:origin x="-1512" y="-294"/>
      </p:cViewPr>
      <p:guideLst>
        <p:guide orient="horz" pos="2160"/>
        <p:guide pos="2880"/>
      </p:guideLst>
    </p:cSldViewPr>
  </p:slideViewPr>
  <p:notesTextViewPr>
    <p:cViewPr>
      <p:scale>
        <a:sx n="100" d="100"/>
        <a:sy n="100" d="100"/>
      </p:scale>
      <p:origin x="0" y="0"/>
    </p:cViewPr>
  </p:notesTextViewPr>
  <p:notesViewPr>
    <p:cSldViewPr snapToGrid="0">
      <p:cViewPr>
        <p:scale>
          <a:sx n="100" d="100"/>
          <a:sy n="100" d="100"/>
        </p:scale>
        <p:origin x="-1890" y="241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Computer Modeling Fundamentals</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1.5 – Designing For Production</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a:t>© 2011 Project Lead The Way, Inc.</a:t>
            </a:r>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E116653A-EAE0-4142-BF67-5379708C0143}" type="slidenum">
              <a:rPr lang="en-US"/>
              <a:pPr>
                <a:defRPr/>
              </a:pPr>
              <a:t>‹#›</a:t>
            </a:fld>
            <a:endParaRPr lang="en-US"/>
          </a:p>
        </p:txBody>
      </p:sp>
    </p:spTree>
    <p:extLst>
      <p:ext uri="{BB962C8B-B14F-4D97-AF65-F5344CB8AC3E}">
        <p14:creationId xmlns:p14="http://schemas.microsoft.com/office/powerpoint/2010/main" xmlns="" val="44836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Computer Modeling Fundamentals</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1.5 – Designing For Production</a:t>
            </a:r>
          </a:p>
        </p:txBody>
      </p:sp>
      <p:sp>
        <p:nvSpPr>
          <p:cNvPr id="13318"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7" tIns="46589" rIns="93177" bIns="46589" anchor="b"/>
          <a:lstStyle/>
          <a:p>
            <a:pPr>
              <a:defRPr/>
            </a:pPr>
            <a:r>
              <a:rPr lang="en-US" sz="1200" dirty="0" smtClean="0"/>
              <a:t>© 2011 Project Lead The Way, Inc.</a:t>
            </a:r>
            <a:endParaRPr lang="en-US" sz="1200" dirty="0"/>
          </a:p>
        </p:txBody>
      </p:sp>
      <p:sp>
        <p:nvSpPr>
          <p:cNvPr id="13319"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7" tIns="46589" rIns="93177" bIns="46589" anchor="b"/>
          <a:lstStyle/>
          <a:p>
            <a:pPr algn="r" defTabSz="931863"/>
            <a:fld id="{200C178B-40CF-409A-8445-DBC5D1B31A62}" type="slidenum">
              <a:rPr lang="en-US" sz="1200"/>
              <a:pPr algn="r" defTabSz="931863"/>
              <a:t>‹#›</a:t>
            </a:fld>
            <a:endParaRPr lang="en-US" sz="1200"/>
          </a:p>
        </p:txBody>
      </p:sp>
    </p:spTree>
    <p:extLst>
      <p:ext uri="{BB962C8B-B14F-4D97-AF65-F5344CB8AC3E}">
        <p14:creationId xmlns:p14="http://schemas.microsoft.com/office/powerpoint/2010/main" xmlns="" val="903685874"/>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4339"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4340" name="Rectangle 2"/>
          <p:cNvSpPr>
            <a:spLocks noGrp="1" noRot="1" noChangeAspect="1" noChangeArrowheads="1" noTextEdit="1"/>
          </p:cNvSpPr>
          <p:nvPr>
            <p:ph type="sldImg"/>
          </p:nvPr>
        </p:nvSpPr>
        <p:spPr>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23555"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5363"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.idw stands for Inventor drawing file</a:t>
            </a:r>
          </a:p>
          <a:p>
            <a:pPr eaLnBrk="1" hangingPunct="1"/>
            <a:r>
              <a:rPr lang="en-US" smtClean="0"/>
              <a:t>.iam stands for Inventor assembly file</a:t>
            </a:r>
          </a:p>
          <a:p>
            <a:pPr eaLnBrk="1" hangingPunct="1"/>
            <a:r>
              <a:rPr lang="en-US" smtClean="0"/>
              <a:t>.ipt stands for Inventor part file</a:t>
            </a:r>
          </a:p>
          <a:p>
            <a:pPr eaLnBrk="1" hangingPunct="1"/>
            <a:r>
              <a:rPr lang="en-US" smtClean="0"/>
              <a:t>.ipn stands for Inventor presentation file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6387"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Show students how to use the </a:t>
            </a:r>
            <a:r>
              <a:rPr lang="en-US" i="1" smtClean="0"/>
              <a:t>help</a:t>
            </a:r>
            <a:r>
              <a:rPr lang="en-US" smtClean="0"/>
              <a:t> command to find answers to their questions.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7411"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8435"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Demonstrate that ESC on the keyboard cancels a command.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19459"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Students should experience sketching in the 3D Modeling software before you discuss this slide. Ask whether they noticed symbols that appeared as they sketched. These clues or symbols show alignments or constraints that the software assumes you want. If you don’t want these constraints, press the Ctrl key, and the inferred constraint will not be created.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20483"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21507"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The teacher will demonstrate and students should practice using all of the dynamic viewing functions.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Computer Modeling Fundamentals</a:t>
            </a:r>
          </a:p>
        </p:txBody>
      </p:sp>
      <p:sp>
        <p:nvSpPr>
          <p:cNvPr id="22531" name="Rectangle 9"/>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1.5 – Designing For Production</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b="1" smtClean="0"/>
              <a:t>Precise Input using Relative Coordinates</a:t>
            </a:r>
            <a:endParaRPr lang="en-US" smtClean="0"/>
          </a:p>
          <a:p>
            <a:pPr eaLnBrk="1" hangingPunct="1"/>
            <a:r>
              <a:rPr lang="en-US" smtClean="0"/>
              <a:t>Precise input is a method used to plot coordinates. Precise input allows the user to specify precise coordinates when creating a sketch. You can enter coordinates to specify the location for a point.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30975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2283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892098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9F15D3-1DAC-4309-A21B-B32F106A35AA}" type="slidenum">
              <a:rPr lang="en-US"/>
              <a:pPr>
                <a:defRPr/>
              </a:pPr>
              <a:t>‹#›</a:t>
            </a:fld>
            <a:endParaRPr lang="en-US"/>
          </a:p>
        </p:txBody>
      </p:sp>
    </p:spTree>
    <p:extLst>
      <p:ext uri="{BB962C8B-B14F-4D97-AF65-F5344CB8AC3E}">
        <p14:creationId xmlns:p14="http://schemas.microsoft.com/office/powerpoint/2010/main" xmlns="" val="2081611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29A7CA-52E7-4237-85A7-EE9AB7BFEE95}" type="slidenum">
              <a:rPr lang="en-US"/>
              <a:pPr>
                <a:defRPr/>
              </a:pPr>
              <a:t>‹#›</a:t>
            </a:fld>
            <a:endParaRPr lang="en-US"/>
          </a:p>
        </p:txBody>
      </p:sp>
    </p:spTree>
    <p:extLst>
      <p:ext uri="{BB962C8B-B14F-4D97-AF65-F5344CB8AC3E}">
        <p14:creationId xmlns:p14="http://schemas.microsoft.com/office/powerpoint/2010/main" xmlns="" val="434133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75C096-37AC-4EA1-B44E-D58A81F5AFD8}" type="slidenum">
              <a:rPr lang="en-US"/>
              <a:pPr>
                <a:defRPr/>
              </a:pPr>
              <a:t>‹#›</a:t>
            </a:fld>
            <a:endParaRPr lang="en-US"/>
          </a:p>
        </p:txBody>
      </p:sp>
    </p:spTree>
    <p:extLst>
      <p:ext uri="{BB962C8B-B14F-4D97-AF65-F5344CB8AC3E}">
        <p14:creationId xmlns:p14="http://schemas.microsoft.com/office/powerpoint/2010/main" xmlns="" val="1087126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209EC1-0C1C-48DD-8476-3C51219BA431}" type="slidenum">
              <a:rPr lang="en-US"/>
              <a:pPr>
                <a:defRPr/>
              </a:pPr>
              <a:t>‹#›</a:t>
            </a:fld>
            <a:endParaRPr lang="en-US"/>
          </a:p>
        </p:txBody>
      </p:sp>
    </p:spTree>
    <p:extLst>
      <p:ext uri="{BB962C8B-B14F-4D97-AF65-F5344CB8AC3E}">
        <p14:creationId xmlns:p14="http://schemas.microsoft.com/office/powerpoint/2010/main" xmlns="" val="4292126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31BE21-7629-4EBD-88CB-2BC1ABD1071F}" type="slidenum">
              <a:rPr lang="en-US"/>
              <a:pPr>
                <a:defRPr/>
              </a:pPr>
              <a:t>‹#›</a:t>
            </a:fld>
            <a:endParaRPr lang="en-US"/>
          </a:p>
        </p:txBody>
      </p:sp>
    </p:spTree>
    <p:extLst>
      <p:ext uri="{BB962C8B-B14F-4D97-AF65-F5344CB8AC3E}">
        <p14:creationId xmlns:p14="http://schemas.microsoft.com/office/powerpoint/2010/main" xmlns="" val="3600777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49A2C4-C67D-441B-B6EF-C44A16706CD4}" type="slidenum">
              <a:rPr lang="en-US"/>
              <a:pPr>
                <a:defRPr/>
              </a:pPr>
              <a:t>‹#›</a:t>
            </a:fld>
            <a:endParaRPr lang="en-US"/>
          </a:p>
        </p:txBody>
      </p:sp>
    </p:spTree>
    <p:extLst>
      <p:ext uri="{BB962C8B-B14F-4D97-AF65-F5344CB8AC3E}">
        <p14:creationId xmlns:p14="http://schemas.microsoft.com/office/powerpoint/2010/main" xmlns="" val="2639220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ED78B2E-2D11-4253-9763-BB56F42F86CA}" type="slidenum">
              <a:rPr lang="en-US"/>
              <a:pPr>
                <a:defRPr/>
              </a:pPr>
              <a:t>‹#›</a:t>
            </a:fld>
            <a:endParaRPr lang="en-US"/>
          </a:p>
        </p:txBody>
      </p:sp>
    </p:spTree>
    <p:extLst>
      <p:ext uri="{BB962C8B-B14F-4D97-AF65-F5344CB8AC3E}">
        <p14:creationId xmlns:p14="http://schemas.microsoft.com/office/powerpoint/2010/main" xmlns="" val="169574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350D7E-2649-43CE-AAB1-04D202A37E72}" type="slidenum">
              <a:rPr lang="en-US"/>
              <a:pPr>
                <a:defRPr/>
              </a:pPr>
              <a:t>‹#›</a:t>
            </a:fld>
            <a:endParaRPr lang="en-US"/>
          </a:p>
        </p:txBody>
      </p:sp>
    </p:spTree>
    <p:extLst>
      <p:ext uri="{BB962C8B-B14F-4D97-AF65-F5344CB8AC3E}">
        <p14:creationId xmlns:p14="http://schemas.microsoft.com/office/powerpoint/2010/main" xmlns="" val="117283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23428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E40FEE-51A5-47F4-B770-2F5D9922127D}" type="slidenum">
              <a:rPr lang="en-US"/>
              <a:pPr>
                <a:defRPr/>
              </a:pPr>
              <a:t>‹#›</a:t>
            </a:fld>
            <a:endParaRPr lang="en-US"/>
          </a:p>
        </p:txBody>
      </p:sp>
    </p:spTree>
    <p:extLst>
      <p:ext uri="{BB962C8B-B14F-4D97-AF65-F5344CB8AC3E}">
        <p14:creationId xmlns:p14="http://schemas.microsoft.com/office/powerpoint/2010/main" xmlns="" val="37681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65F8ED-D54C-44EC-8B11-B34E28B16FBD}" type="slidenum">
              <a:rPr lang="en-US"/>
              <a:pPr>
                <a:defRPr/>
              </a:pPr>
              <a:t>‹#›</a:t>
            </a:fld>
            <a:endParaRPr lang="en-US"/>
          </a:p>
        </p:txBody>
      </p:sp>
    </p:spTree>
    <p:extLst>
      <p:ext uri="{BB962C8B-B14F-4D97-AF65-F5344CB8AC3E}">
        <p14:creationId xmlns:p14="http://schemas.microsoft.com/office/powerpoint/2010/main" xmlns="" val="3633922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F230CF-AA92-449D-A0F0-FEDCFE25D5E2}" type="slidenum">
              <a:rPr lang="en-US"/>
              <a:pPr>
                <a:defRPr/>
              </a:pPr>
              <a:t>‹#›</a:t>
            </a:fld>
            <a:endParaRPr lang="en-US"/>
          </a:p>
        </p:txBody>
      </p:sp>
    </p:spTree>
    <p:extLst>
      <p:ext uri="{BB962C8B-B14F-4D97-AF65-F5344CB8AC3E}">
        <p14:creationId xmlns:p14="http://schemas.microsoft.com/office/powerpoint/2010/main" xmlns="" val="1995864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4FDADC-C260-480C-ABBD-F25151D8B05D}" type="slidenum">
              <a:rPr lang="en-US"/>
              <a:pPr>
                <a:defRPr/>
              </a:pPr>
              <a:t>‹#›</a:t>
            </a:fld>
            <a:endParaRPr lang="en-US"/>
          </a:p>
        </p:txBody>
      </p:sp>
    </p:spTree>
    <p:extLst>
      <p:ext uri="{BB962C8B-B14F-4D97-AF65-F5344CB8AC3E}">
        <p14:creationId xmlns:p14="http://schemas.microsoft.com/office/powerpoint/2010/main" xmlns="" val="28393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45114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0379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7302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174347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3144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366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863469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PLTW_Logo_Print Final"/>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371600" y="352425"/>
            <a:ext cx="64008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7494034-E225-41D4-B66C-653A9FE658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7.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685800" y="4071938"/>
            <a:ext cx="7772400" cy="1212850"/>
          </a:xfrm>
          <a:solidFill>
            <a:srgbClr val="FFFFFF"/>
          </a:solidFill>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3D Computer Modeling</a:t>
            </a:r>
          </a:p>
        </p:txBody>
      </p:sp>
      <p:sp>
        <p:nvSpPr>
          <p:cNvPr id="3075" name="Rectangle 3"/>
          <p:cNvSpPr>
            <a:spLocks noGrp="1" noChangeArrowheads="1"/>
          </p:cNvSpPr>
          <p:nvPr>
            <p:ph type="subTitle" idx="1"/>
          </p:nvPr>
        </p:nvSpPr>
        <p:spPr bwMode="auto">
          <a:xfrm>
            <a:off x="1371600" y="5084763"/>
            <a:ext cx="6400800" cy="1752600"/>
          </a:xfrm>
          <a:solidFill>
            <a:srgbClr val="FFFFFF"/>
          </a:solidFill>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Using Inventor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pPr algn="l" eaLnBrk="1" hangingPunct="1"/>
            <a:r>
              <a:rPr lang="en-US" smtClean="0"/>
              <a:t>Image Resources</a:t>
            </a:r>
          </a:p>
        </p:txBody>
      </p:sp>
      <p:sp>
        <p:nvSpPr>
          <p:cNvPr id="12291"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November 4, 2008, from http://office.microsoft.com/en-us/clipart/default.aspx</a:t>
            </a: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35050" y="1371600"/>
            <a:ext cx="70739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2"/>
          <p:cNvSpPr>
            <a:spLocks noGrp="1" noChangeArrowheads="1"/>
          </p:cNvSpPr>
          <p:nvPr>
            <p:ph type="title"/>
          </p:nvPr>
        </p:nvSpPr>
        <p:spPr>
          <a:noFill/>
        </p:spPr>
        <p:txBody>
          <a:bodyPr/>
          <a:lstStyle/>
          <a:p>
            <a:pPr eaLnBrk="1" hangingPunct="1"/>
            <a:r>
              <a:rPr lang="en-US" smtClean="0"/>
              <a:t>3D Modeling in Inventor</a:t>
            </a:r>
          </a:p>
        </p:txBody>
      </p:sp>
      <p:sp>
        <p:nvSpPr>
          <p:cNvPr id="8196" name="Text Box 4"/>
          <p:cNvSpPr txBox="1">
            <a:spLocks noChangeArrowheads="1"/>
          </p:cNvSpPr>
          <p:nvPr/>
        </p:nvSpPr>
        <p:spPr bwMode="auto">
          <a:xfrm>
            <a:off x="2346325" y="2460625"/>
            <a:ext cx="5670550" cy="281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t>Getting Started</a:t>
            </a:r>
          </a:p>
          <a:p>
            <a:pPr eaLnBrk="1" hangingPunct="1">
              <a:spcBef>
                <a:spcPct val="50000"/>
              </a:spcBef>
            </a:pPr>
            <a:r>
              <a:rPr lang="en-US"/>
              <a:t>This is what you will see when you first open Inventor.</a:t>
            </a:r>
          </a:p>
          <a:p>
            <a:pPr eaLnBrk="1" hangingPunct="1">
              <a:spcBef>
                <a:spcPct val="50000"/>
              </a:spcBef>
            </a:pPr>
            <a:r>
              <a:rPr lang="en-US"/>
              <a:t>You can begin a new file or open an existing file with either the New or Open commands on the Launch panel, the Quick Access Toolbar, or the Application Menu.</a:t>
            </a:r>
          </a:p>
          <a:p>
            <a:pPr eaLnBrk="1" hangingPunct="1">
              <a:spcBef>
                <a:spcPct val="50000"/>
              </a:spcBef>
            </a:pPr>
            <a:r>
              <a:rPr lang="en-US"/>
              <a:t>When selecting New, be sure to choose the correct system, either English or Metric.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475" y="2057400"/>
            <a:ext cx="5684838"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72" name="AutoShape 16"/>
          <p:cNvSpPr>
            <a:spLocks noChangeArrowheads="1"/>
          </p:cNvSpPr>
          <p:nvPr/>
        </p:nvSpPr>
        <p:spPr bwMode="auto">
          <a:xfrm>
            <a:off x="2584450" y="1358900"/>
            <a:ext cx="2413000" cy="320675"/>
          </a:xfrm>
          <a:prstGeom prst="wedgeRoundRectCallout">
            <a:avLst>
              <a:gd name="adj1" fmla="val -83963"/>
              <a:gd name="adj2" fmla="val 202014"/>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5124" name="Rectangle 4"/>
          <p:cNvSpPr>
            <a:spLocks noGrp="1" noChangeArrowheads="1"/>
          </p:cNvSpPr>
          <p:nvPr>
            <p:ph type="title"/>
          </p:nvPr>
        </p:nvSpPr>
        <p:spPr>
          <a:noFill/>
        </p:spPr>
        <p:txBody>
          <a:bodyPr/>
          <a:lstStyle/>
          <a:p>
            <a:pPr eaLnBrk="1" hangingPunct="1"/>
            <a:r>
              <a:rPr lang="en-US" smtClean="0"/>
              <a:t>Inventor Screen Layout</a:t>
            </a:r>
          </a:p>
        </p:txBody>
      </p:sp>
      <p:sp>
        <p:nvSpPr>
          <p:cNvPr id="19463" name="Rectangle 7"/>
          <p:cNvSpPr>
            <a:spLocks noGrp="1" noChangeArrowheads="1"/>
          </p:cNvSpPr>
          <p:nvPr>
            <p:ph type="body" idx="4294967295"/>
          </p:nvPr>
        </p:nvSpPr>
        <p:spPr>
          <a:xfrm>
            <a:off x="6308725" y="1676400"/>
            <a:ext cx="2835275" cy="4572000"/>
          </a:xfrm>
        </p:spPr>
        <p:txBody>
          <a:bodyPr/>
          <a:lstStyle/>
          <a:p>
            <a:pPr eaLnBrk="1" hangingPunct="1">
              <a:lnSpc>
                <a:spcPct val="90000"/>
              </a:lnSpc>
              <a:buFontTx/>
              <a:buNone/>
            </a:pPr>
            <a:r>
              <a:rPr lang="en-US" sz="1600" b="1" smtClean="0"/>
              <a:t>	Application Menu</a:t>
            </a:r>
          </a:p>
          <a:p>
            <a:pPr lvl="1" eaLnBrk="1" hangingPunct="1">
              <a:lnSpc>
                <a:spcPct val="90000"/>
              </a:lnSpc>
              <a:buFont typeface="Wingdings" pitchFamily="2" charset="2"/>
              <a:buChar char="Ø"/>
            </a:pPr>
            <a:r>
              <a:rPr lang="en-US" sz="1200" b="1" smtClean="0"/>
              <a:t>Contains common commands for creating, saving, and printing.</a:t>
            </a:r>
          </a:p>
          <a:p>
            <a:pPr eaLnBrk="1" hangingPunct="1">
              <a:lnSpc>
                <a:spcPct val="90000"/>
              </a:lnSpc>
              <a:buFontTx/>
              <a:buNone/>
            </a:pPr>
            <a:r>
              <a:rPr lang="en-US" sz="1600" b="1" smtClean="0"/>
              <a:t>	Quick Access Toolbar</a:t>
            </a:r>
          </a:p>
          <a:p>
            <a:pPr lvl="1" eaLnBrk="1" hangingPunct="1">
              <a:lnSpc>
                <a:spcPct val="90000"/>
              </a:lnSpc>
              <a:buFont typeface="Wingdings" pitchFamily="2" charset="2"/>
              <a:buChar char="Ø"/>
            </a:pPr>
            <a:r>
              <a:rPr lang="en-US" sz="1200" b="1" smtClean="0"/>
              <a:t>Provides quick access to frequently used commands</a:t>
            </a:r>
          </a:p>
          <a:p>
            <a:pPr eaLnBrk="1" hangingPunct="1">
              <a:lnSpc>
                <a:spcPct val="90000"/>
              </a:lnSpc>
              <a:buFontTx/>
              <a:buNone/>
            </a:pPr>
            <a:r>
              <a:rPr lang="en-US" sz="1600" b="1" smtClean="0"/>
              <a:t>	Ribbon</a:t>
            </a:r>
          </a:p>
          <a:p>
            <a:pPr lvl="1" eaLnBrk="1" hangingPunct="1">
              <a:lnSpc>
                <a:spcPct val="90000"/>
              </a:lnSpc>
              <a:buFont typeface="Wingdings" pitchFamily="2" charset="2"/>
              <a:buChar char="Ø"/>
            </a:pPr>
            <a:r>
              <a:rPr lang="en-US" sz="1200" b="1" smtClean="0"/>
              <a:t>A palette that displays buttons and controls used for both 2D drawing and annotation and 3D modeling and viewing</a:t>
            </a:r>
          </a:p>
          <a:p>
            <a:pPr eaLnBrk="1" hangingPunct="1">
              <a:lnSpc>
                <a:spcPct val="90000"/>
              </a:lnSpc>
              <a:buFontTx/>
              <a:buNone/>
            </a:pPr>
            <a:r>
              <a:rPr lang="en-US" sz="1600" b="1" smtClean="0"/>
              <a:t>	Ribbon Tabs</a:t>
            </a:r>
          </a:p>
          <a:p>
            <a:pPr lvl="1" eaLnBrk="1" hangingPunct="1">
              <a:lnSpc>
                <a:spcPct val="90000"/>
              </a:lnSpc>
              <a:buFont typeface="Wingdings" pitchFamily="2" charset="2"/>
              <a:buChar char="Ø"/>
            </a:pPr>
            <a:r>
              <a:rPr lang="en-US" sz="1200" b="1" smtClean="0"/>
              <a:t>Organized by task, contain task specific buttons and controls</a:t>
            </a:r>
          </a:p>
          <a:p>
            <a:pPr eaLnBrk="1" hangingPunct="1">
              <a:lnSpc>
                <a:spcPct val="90000"/>
              </a:lnSpc>
              <a:buFontTx/>
              <a:buNone/>
            </a:pPr>
            <a:r>
              <a:rPr lang="en-US" sz="1600" b="1" smtClean="0"/>
              <a:t>	Graphics Window</a:t>
            </a:r>
          </a:p>
          <a:p>
            <a:pPr lvl="1" eaLnBrk="1" hangingPunct="1">
              <a:lnSpc>
                <a:spcPct val="90000"/>
              </a:lnSpc>
              <a:buFont typeface="Wingdings" pitchFamily="2" charset="2"/>
              <a:buChar char="Ø"/>
            </a:pPr>
            <a:r>
              <a:rPr lang="en-US" sz="1200" b="1" smtClean="0"/>
              <a:t>The active modeling area where parts and assemblies are created and edited</a:t>
            </a:r>
            <a:endParaRPr lang="en-US" sz="1200" smtClean="0"/>
          </a:p>
        </p:txBody>
      </p:sp>
      <p:sp>
        <p:nvSpPr>
          <p:cNvPr id="19465" name="AutoShape 9"/>
          <p:cNvSpPr>
            <a:spLocks noChangeArrowheads="1"/>
          </p:cNvSpPr>
          <p:nvPr/>
        </p:nvSpPr>
        <p:spPr bwMode="auto">
          <a:xfrm>
            <a:off x="92075" y="1349375"/>
            <a:ext cx="1865313" cy="319088"/>
          </a:xfrm>
          <a:prstGeom prst="wedgeRoundRectCallout">
            <a:avLst>
              <a:gd name="adj1" fmla="val -11000"/>
              <a:gd name="adj2" fmla="val 203069"/>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19466" name="Text Box 10"/>
          <p:cNvSpPr txBox="1">
            <a:spLocks noChangeArrowheads="1"/>
          </p:cNvSpPr>
          <p:nvPr/>
        </p:nvSpPr>
        <p:spPr bwMode="auto">
          <a:xfrm>
            <a:off x="79375" y="1320800"/>
            <a:ext cx="195421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Application Menu</a:t>
            </a:r>
          </a:p>
        </p:txBody>
      </p:sp>
      <p:sp>
        <p:nvSpPr>
          <p:cNvPr id="19467" name="Text Box 11"/>
          <p:cNvSpPr txBox="1">
            <a:spLocks noChangeArrowheads="1"/>
          </p:cNvSpPr>
          <p:nvPr/>
        </p:nvSpPr>
        <p:spPr bwMode="auto">
          <a:xfrm>
            <a:off x="2614613" y="1341438"/>
            <a:ext cx="23860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Quick Access Toolbar</a:t>
            </a:r>
          </a:p>
        </p:txBody>
      </p:sp>
      <p:sp>
        <p:nvSpPr>
          <p:cNvPr id="19471" name="Text Box 15"/>
          <p:cNvSpPr txBox="1">
            <a:spLocks noChangeArrowheads="1"/>
          </p:cNvSpPr>
          <p:nvPr/>
        </p:nvSpPr>
        <p:spPr bwMode="auto">
          <a:xfrm>
            <a:off x="3394075" y="3827463"/>
            <a:ext cx="1098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Graphics</a:t>
            </a:r>
          </a:p>
          <a:p>
            <a:pPr algn="ctr" eaLnBrk="1" hangingPunct="1"/>
            <a:r>
              <a:rPr lang="en-US"/>
              <a:t>Window</a:t>
            </a:r>
          </a:p>
        </p:txBody>
      </p:sp>
      <p:sp>
        <p:nvSpPr>
          <p:cNvPr id="19473" name="AutoShape 17"/>
          <p:cNvSpPr>
            <a:spLocks noChangeArrowheads="1"/>
          </p:cNvSpPr>
          <p:nvPr/>
        </p:nvSpPr>
        <p:spPr bwMode="auto">
          <a:xfrm>
            <a:off x="1781175" y="3073400"/>
            <a:ext cx="1924050" cy="314325"/>
          </a:xfrm>
          <a:prstGeom prst="wedgeRoundRectCallout">
            <a:avLst>
              <a:gd name="adj1" fmla="val 25741"/>
              <a:gd name="adj2" fmla="val -300000"/>
              <a:gd name="adj3" fmla="val 16667"/>
            </a:avLst>
          </a:prstGeom>
          <a:solidFill>
            <a:srgbClr val="0000FF">
              <a:alpha val="14902"/>
            </a:srgbClr>
          </a:solidFill>
          <a:ln w="9525">
            <a:solidFill>
              <a:schemeClr val="tx1"/>
            </a:solidFill>
            <a:miter lim="800000"/>
            <a:headEnd/>
            <a:tailEnd/>
          </a:ln>
        </p:spPr>
        <p:txBody>
          <a:bodyPr anchor="ctr"/>
          <a:lstStyle/>
          <a:p>
            <a:pPr algn="ctr"/>
            <a:r>
              <a:rPr lang="en-US"/>
              <a:t>Ribbon Tabs</a:t>
            </a:r>
          </a:p>
        </p:txBody>
      </p:sp>
      <p:sp>
        <p:nvSpPr>
          <p:cNvPr id="19478" name="Oval 22"/>
          <p:cNvSpPr>
            <a:spLocks noChangeArrowheads="1"/>
          </p:cNvSpPr>
          <p:nvPr/>
        </p:nvSpPr>
        <p:spPr bwMode="auto">
          <a:xfrm>
            <a:off x="3305175" y="3822700"/>
            <a:ext cx="1270000" cy="660400"/>
          </a:xfrm>
          <a:prstGeom prst="ellipse">
            <a:avLst/>
          </a:prstGeom>
          <a:solidFill>
            <a:srgbClr val="0000FF">
              <a:alpha val="14902"/>
            </a:srgbClr>
          </a:solidFill>
          <a:ln w="9525">
            <a:solidFill>
              <a:schemeClr val="tx1"/>
            </a:solidFill>
            <a:round/>
            <a:headEnd/>
            <a:tailEnd/>
          </a:ln>
        </p:spPr>
        <p:txBody>
          <a:bodyPr wrap="none" anchor="ctr"/>
          <a:lstStyle/>
          <a:p>
            <a:endParaRPr lang="en-US"/>
          </a:p>
        </p:txBody>
      </p:sp>
      <p:sp>
        <p:nvSpPr>
          <p:cNvPr id="16" name="AutoShape 17"/>
          <p:cNvSpPr>
            <a:spLocks noChangeArrowheads="1"/>
          </p:cNvSpPr>
          <p:nvPr/>
        </p:nvSpPr>
        <p:spPr bwMode="auto">
          <a:xfrm>
            <a:off x="4194175" y="3057525"/>
            <a:ext cx="1924050" cy="314325"/>
          </a:xfrm>
          <a:prstGeom prst="wedgeRoundRectCallout">
            <a:avLst>
              <a:gd name="adj1" fmla="val 55051"/>
              <a:gd name="adj2" fmla="val -217574"/>
              <a:gd name="adj3" fmla="val 16667"/>
            </a:avLst>
          </a:prstGeom>
          <a:solidFill>
            <a:srgbClr val="0000FF">
              <a:alpha val="14902"/>
            </a:srgbClr>
          </a:solidFill>
          <a:ln w="9525">
            <a:solidFill>
              <a:schemeClr val="tx1"/>
            </a:solidFill>
            <a:miter lim="800000"/>
            <a:headEnd/>
            <a:tailEnd/>
          </a:ln>
        </p:spPr>
        <p:txBody>
          <a:bodyPr anchor="ctr"/>
          <a:lstStyle/>
          <a:p>
            <a:pPr algn="ctr"/>
            <a:r>
              <a:rPr lang="en-US"/>
              <a:t>Ribbon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6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6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46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6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47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6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63">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463">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2" grpId="0" animBg="1"/>
      <p:bldP spid="19463" grpId="0" build="p"/>
      <p:bldP spid="19465" grpId="0" animBg="1"/>
      <p:bldP spid="19466" grpId="0"/>
      <p:bldP spid="19467" grpId="0"/>
      <p:bldP spid="19471" grpId="0"/>
      <p:bldP spid="19473" grpId="0" animBg="1"/>
      <p:bldP spid="19478"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6425" y="2025650"/>
            <a:ext cx="5684838"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9" name="Rectangle 5"/>
          <p:cNvSpPr>
            <a:spLocks noChangeArrowheads="1"/>
          </p:cNvSpPr>
          <p:nvPr/>
        </p:nvSpPr>
        <p:spPr bwMode="auto">
          <a:xfrm>
            <a:off x="6294438" y="1935163"/>
            <a:ext cx="2849562" cy="3871912"/>
          </a:xfrm>
          <a:prstGeom prst="rect">
            <a:avLst/>
          </a:prstGeom>
          <a:noFill/>
          <a:ln w="9525">
            <a:noFill/>
            <a:miter lim="800000"/>
            <a:headEnd/>
            <a:tailEnd/>
          </a:ln>
        </p:spPr>
        <p:txBody>
          <a:bodyPr/>
          <a:lstStyle/>
          <a:p>
            <a:pPr marL="342900" indent="-342900">
              <a:lnSpc>
                <a:spcPct val="90000"/>
              </a:lnSpc>
              <a:spcBef>
                <a:spcPct val="20000"/>
              </a:spcBef>
              <a:defRPr/>
            </a:pPr>
            <a:r>
              <a:rPr lang="en-US" sz="1600" b="1" dirty="0"/>
              <a:t>	View Cube</a:t>
            </a:r>
          </a:p>
          <a:p>
            <a:pPr marL="800100" lvl="1" indent="-342900">
              <a:lnSpc>
                <a:spcPct val="90000"/>
              </a:lnSpc>
              <a:spcBef>
                <a:spcPct val="20000"/>
              </a:spcBef>
              <a:buFont typeface="Wingdings" pitchFamily="2" charset="2"/>
              <a:buChar char="Ø"/>
              <a:defRPr/>
            </a:pPr>
            <a:r>
              <a:rPr lang="en-US" sz="1200" b="1" dirty="0"/>
              <a:t>Clickable and </a:t>
            </a:r>
            <a:r>
              <a:rPr lang="en-US" sz="1200" b="1" dirty="0" err="1"/>
              <a:t>draggable</a:t>
            </a:r>
            <a:r>
              <a:rPr lang="en-US" sz="1200" b="1" dirty="0"/>
              <a:t> interface that is used to switch between standard and isometric views</a:t>
            </a:r>
          </a:p>
          <a:p>
            <a:pPr marL="342900" indent="-342900">
              <a:lnSpc>
                <a:spcPct val="90000"/>
              </a:lnSpc>
              <a:spcBef>
                <a:spcPct val="20000"/>
              </a:spcBef>
              <a:defRPr/>
            </a:pPr>
            <a:r>
              <a:rPr lang="en-US" sz="1600" b="1" dirty="0"/>
              <a:t>	Navigation Bar</a:t>
            </a:r>
          </a:p>
          <a:p>
            <a:pPr marL="800100" lvl="1" indent="-342900">
              <a:lnSpc>
                <a:spcPct val="90000"/>
              </a:lnSpc>
              <a:spcBef>
                <a:spcPct val="20000"/>
              </a:spcBef>
              <a:buFont typeface="Wingdings" pitchFamily="2" charset="2"/>
              <a:buChar char="Ø"/>
              <a:defRPr/>
            </a:pPr>
            <a:r>
              <a:rPr lang="en-US" sz="1200" b="1" dirty="0"/>
              <a:t>On screen element that provides access to various navigation tools</a:t>
            </a:r>
          </a:p>
          <a:p>
            <a:pPr marL="342900" indent="-342900">
              <a:lnSpc>
                <a:spcPct val="90000"/>
              </a:lnSpc>
              <a:spcBef>
                <a:spcPct val="20000"/>
              </a:spcBef>
              <a:defRPr/>
            </a:pPr>
            <a:r>
              <a:rPr lang="en-US" sz="1600" b="1" dirty="0"/>
              <a:t>	Browser</a:t>
            </a:r>
          </a:p>
          <a:p>
            <a:pPr marL="800100" lvl="1" indent="-342900">
              <a:lnSpc>
                <a:spcPct val="90000"/>
              </a:lnSpc>
              <a:spcBef>
                <a:spcPct val="20000"/>
              </a:spcBef>
              <a:buFont typeface="Wingdings" pitchFamily="2" charset="2"/>
              <a:buChar char="Ø"/>
              <a:defRPr/>
            </a:pPr>
            <a:r>
              <a:rPr lang="en-US" sz="1200" b="1" dirty="0"/>
              <a:t>Maintains history of part, assembly, or drawing creation</a:t>
            </a:r>
          </a:p>
          <a:p>
            <a:pPr marL="347472" lvl="1" indent="-342900">
              <a:lnSpc>
                <a:spcPct val="90000"/>
              </a:lnSpc>
              <a:spcBef>
                <a:spcPct val="20000"/>
              </a:spcBef>
              <a:defRPr/>
            </a:pPr>
            <a:r>
              <a:rPr lang="en-US" sz="1600" b="1" dirty="0"/>
              <a:t>	3D Indicator</a:t>
            </a:r>
          </a:p>
          <a:p>
            <a:pPr marL="800100" lvl="1" indent="-342900">
              <a:lnSpc>
                <a:spcPct val="90000"/>
              </a:lnSpc>
              <a:spcBef>
                <a:spcPct val="20000"/>
              </a:spcBef>
              <a:buFont typeface="Wingdings" pitchFamily="2" charset="2"/>
              <a:buChar char="Ø"/>
              <a:defRPr/>
            </a:pPr>
            <a:r>
              <a:rPr lang="en-US" sz="1200" b="1" dirty="0"/>
              <a:t>Shows direction of X, Y, and Z coordinates.</a:t>
            </a:r>
          </a:p>
          <a:p>
            <a:pPr marL="800100" lvl="1" indent="-342900">
              <a:lnSpc>
                <a:spcPct val="90000"/>
              </a:lnSpc>
              <a:spcBef>
                <a:spcPct val="20000"/>
              </a:spcBef>
              <a:buFont typeface="Wingdings" pitchFamily="2" charset="2"/>
              <a:buChar char="Ø"/>
              <a:defRPr/>
            </a:pPr>
            <a:r>
              <a:rPr lang="en-US" sz="1200" b="1" dirty="0">
                <a:solidFill>
                  <a:srgbClr val="FF0000"/>
                </a:solidFill>
              </a:rPr>
              <a:t>Red represents X</a:t>
            </a:r>
            <a:r>
              <a:rPr lang="en-US" sz="1200" b="1" dirty="0"/>
              <a:t>, </a:t>
            </a:r>
          </a:p>
          <a:p>
            <a:pPr marL="800100" lvl="1" indent="-342900">
              <a:lnSpc>
                <a:spcPct val="90000"/>
              </a:lnSpc>
              <a:spcBef>
                <a:spcPct val="20000"/>
              </a:spcBef>
              <a:buFont typeface="Wingdings" pitchFamily="2" charset="2"/>
              <a:buChar char="Ø"/>
              <a:defRPr/>
            </a:pPr>
            <a:r>
              <a:rPr lang="en-US" sz="1200" b="1" dirty="0">
                <a:solidFill>
                  <a:srgbClr val="00B050"/>
                </a:solidFill>
              </a:rPr>
              <a:t>Green represents Y </a:t>
            </a:r>
          </a:p>
          <a:p>
            <a:pPr marL="800100" lvl="1" indent="-342900">
              <a:lnSpc>
                <a:spcPct val="90000"/>
              </a:lnSpc>
              <a:spcBef>
                <a:spcPct val="20000"/>
              </a:spcBef>
              <a:buFont typeface="Wingdings" pitchFamily="2" charset="2"/>
              <a:buChar char="Ø"/>
              <a:defRPr/>
            </a:pPr>
            <a:r>
              <a:rPr lang="en-US" sz="1200" b="1" dirty="0">
                <a:solidFill>
                  <a:srgbClr val="0070C0"/>
                </a:solidFill>
              </a:rPr>
              <a:t>Blue represents Z directions</a:t>
            </a:r>
          </a:p>
          <a:p>
            <a:pPr marL="342900" indent="-342900">
              <a:lnSpc>
                <a:spcPct val="90000"/>
              </a:lnSpc>
              <a:spcBef>
                <a:spcPct val="20000"/>
              </a:spcBef>
              <a:defRPr/>
            </a:pPr>
            <a:endParaRPr lang="en-US" sz="1600" dirty="0"/>
          </a:p>
        </p:txBody>
      </p:sp>
      <p:sp>
        <p:nvSpPr>
          <p:cNvPr id="21515" name="Text Box 11"/>
          <p:cNvSpPr txBox="1">
            <a:spLocks noChangeArrowheads="1"/>
          </p:cNvSpPr>
          <p:nvPr/>
        </p:nvSpPr>
        <p:spPr bwMode="auto">
          <a:xfrm>
            <a:off x="1849438" y="2887663"/>
            <a:ext cx="10318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Browser</a:t>
            </a:r>
          </a:p>
        </p:txBody>
      </p:sp>
      <p:sp>
        <p:nvSpPr>
          <p:cNvPr id="21516" name="Text Box 12"/>
          <p:cNvSpPr txBox="1">
            <a:spLocks noChangeArrowheads="1"/>
          </p:cNvSpPr>
          <p:nvPr/>
        </p:nvSpPr>
        <p:spPr bwMode="auto">
          <a:xfrm>
            <a:off x="2085975" y="4625975"/>
            <a:ext cx="1416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3D Indicator</a:t>
            </a:r>
          </a:p>
        </p:txBody>
      </p:sp>
      <p:sp>
        <p:nvSpPr>
          <p:cNvPr id="21520" name="AutoShape 16"/>
          <p:cNvSpPr>
            <a:spLocks noChangeArrowheads="1"/>
          </p:cNvSpPr>
          <p:nvPr/>
        </p:nvSpPr>
        <p:spPr bwMode="auto">
          <a:xfrm>
            <a:off x="2082800" y="4645025"/>
            <a:ext cx="1362075" cy="314325"/>
          </a:xfrm>
          <a:prstGeom prst="wedgeRoundRectCallout">
            <a:avLst>
              <a:gd name="adj1" fmla="val -61074"/>
              <a:gd name="adj2" fmla="val 140403"/>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21521" name="AutoShape 17"/>
          <p:cNvSpPr>
            <a:spLocks noChangeArrowheads="1"/>
          </p:cNvSpPr>
          <p:nvPr/>
        </p:nvSpPr>
        <p:spPr bwMode="auto">
          <a:xfrm>
            <a:off x="1874838" y="2836863"/>
            <a:ext cx="914400" cy="561975"/>
          </a:xfrm>
          <a:prstGeom prst="wedgeRoundRectCallout">
            <a:avLst>
              <a:gd name="adj1" fmla="val -100176"/>
              <a:gd name="adj2" fmla="val 52259"/>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6152" name="Text Box 20"/>
          <p:cNvSpPr txBox="1">
            <a:spLocks noChangeArrowheads="1"/>
          </p:cNvSpPr>
          <p:nvPr/>
        </p:nvSpPr>
        <p:spPr bwMode="auto">
          <a:xfrm>
            <a:off x="4833938" y="3217863"/>
            <a:ext cx="7429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View </a:t>
            </a:r>
          </a:p>
          <a:p>
            <a:pPr algn="ctr" eaLnBrk="1" hangingPunct="1"/>
            <a:r>
              <a:rPr lang="en-US"/>
              <a:t>Cube</a:t>
            </a:r>
          </a:p>
        </p:txBody>
      </p:sp>
      <p:sp>
        <p:nvSpPr>
          <p:cNvPr id="21525" name="AutoShape 21"/>
          <p:cNvSpPr>
            <a:spLocks noChangeArrowheads="1"/>
          </p:cNvSpPr>
          <p:nvPr/>
        </p:nvSpPr>
        <p:spPr bwMode="auto">
          <a:xfrm>
            <a:off x="4856163" y="3232150"/>
            <a:ext cx="655637" cy="601663"/>
          </a:xfrm>
          <a:prstGeom prst="wedgeRoundRectCallout">
            <a:avLst>
              <a:gd name="adj1" fmla="val 107139"/>
              <a:gd name="adj2" fmla="val -61606"/>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22" name="AutoShape 16"/>
          <p:cNvSpPr>
            <a:spLocks noChangeArrowheads="1"/>
          </p:cNvSpPr>
          <p:nvPr/>
        </p:nvSpPr>
        <p:spPr bwMode="auto">
          <a:xfrm>
            <a:off x="3962400" y="4606925"/>
            <a:ext cx="1622425" cy="314325"/>
          </a:xfrm>
          <a:prstGeom prst="wedgeRoundRectCallout">
            <a:avLst>
              <a:gd name="adj1" fmla="val 81421"/>
              <a:gd name="adj2" fmla="val -232324"/>
              <a:gd name="adj3" fmla="val 16667"/>
            </a:avLst>
          </a:prstGeom>
          <a:solidFill>
            <a:srgbClr val="0000FF">
              <a:alpha val="14902"/>
            </a:srgbClr>
          </a:solidFill>
          <a:ln w="9525">
            <a:solidFill>
              <a:schemeClr val="tx1"/>
            </a:solidFill>
            <a:miter lim="800000"/>
            <a:headEnd/>
            <a:tailEnd/>
          </a:ln>
        </p:spPr>
        <p:txBody>
          <a:bodyPr/>
          <a:lstStyle/>
          <a:p>
            <a:pPr algn="ctr"/>
            <a:endParaRPr lang="en-US"/>
          </a:p>
        </p:txBody>
      </p:sp>
      <p:sp>
        <p:nvSpPr>
          <p:cNvPr id="23" name="Text Box 12"/>
          <p:cNvSpPr txBox="1">
            <a:spLocks noChangeArrowheads="1"/>
          </p:cNvSpPr>
          <p:nvPr/>
        </p:nvSpPr>
        <p:spPr bwMode="auto">
          <a:xfrm>
            <a:off x="3924300" y="4587875"/>
            <a:ext cx="16986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Navigation Bar</a:t>
            </a:r>
          </a:p>
        </p:txBody>
      </p:sp>
      <p:sp>
        <p:nvSpPr>
          <p:cNvPr id="6156" name="AutoShape 23" descr="mk:@MSITStore:C:\Program%20Files\Autodesk\Inventor%202011\Help\ADMMain_15_0.chm::/images/MSDCPM/R2011_Sikorsky_Online_INV/English/icon_cmd_inv_view_zoomall_cmd_32x32.pn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6157" name="Title 26"/>
          <p:cNvSpPr>
            <a:spLocks noGrp="1"/>
          </p:cNvSpPr>
          <p:nvPr>
            <p:ph type="title"/>
          </p:nvPr>
        </p:nvSpPr>
        <p:spPr/>
        <p:txBody>
          <a:bodyPr/>
          <a:lstStyle/>
          <a:p>
            <a:r>
              <a:rPr lang="en-US" smtClean="0"/>
              <a:t>Inventor Screen Layout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50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5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509">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509">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509">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509">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509">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509">
                                            <p:txEl>
                                              <p:pRg st="10" end="1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5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5" grpId="0"/>
      <p:bldP spid="21516" grpId="0"/>
      <p:bldP spid="21520" grpId="0" animBg="1"/>
      <p:bldP spid="21521" grpId="0" animBg="1"/>
      <p:bldP spid="21525" grpId="0" animBg="1"/>
      <p:bldP spid="22"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mtClean="0"/>
              <a:t>Mouse Buttons</a:t>
            </a:r>
          </a:p>
        </p:txBody>
      </p:sp>
      <p:sp>
        <p:nvSpPr>
          <p:cNvPr id="22533" name="Rectangle 5"/>
          <p:cNvSpPr>
            <a:spLocks noGrp="1" noChangeArrowheads="1"/>
          </p:cNvSpPr>
          <p:nvPr>
            <p:ph type="body" sz="half" idx="1"/>
          </p:nvPr>
        </p:nvSpPr>
        <p:spPr>
          <a:xfrm>
            <a:off x="457200" y="1846263"/>
            <a:ext cx="4038600" cy="4718050"/>
          </a:xfrm>
        </p:spPr>
        <p:txBody>
          <a:bodyPr/>
          <a:lstStyle/>
          <a:p>
            <a:pPr eaLnBrk="1" hangingPunct="1">
              <a:lnSpc>
                <a:spcPct val="90000"/>
              </a:lnSpc>
            </a:pPr>
            <a:r>
              <a:rPr lang="en-US" smtClean="0"/>
              <a:t>Left Mouse Button</a:t>
            </a:r>
          </a:p>
          <a:p>
            <a:pPr lvl="1" eaLnBrk="1" hangingPunct="1">
              <a:lnSpc>
                <a:spcPct val="90000"/>
              </a:lnSpc>
            </a:pPr>
            <a:r>
              <a:rPr lang="en-US" smtClean="0"/>
              <a:t>Used to select icons, menus, and graphics</a:t>
            </a:r>
          </a:p>
          <a:p>
            <a:pPr eaLnBrk="1" hangingPunct="1">
              <a:lnSpc>
                <a:spcPct val="90000"/>
              </a:lnSpc>
            </a:pPr>
            <a:r>
              <a:rPr lang="en-US" smtClean="0"/>
              <a:t>Right Mouse Button</a:t>
            </a:r>
          </a:p>
          <a:p>
            <a:pPr lvl="1" eaLnBrk="1" hangingPunct="1">
              <a:lnSpc>
                <a:spcPct val="90000"/>
              </a:lnSpc>
            </a:pPr>
            <a:r>
              <a:rPr lang="en-US" smtClean="0"/>
              <a:t>Brings up additional options</a:t>
            </a:r>
          </a:p>
          <a:p>
            <a:pPr lvl="1" eaLnBrk="1" hangingPunct="1">
              <a:lnSpc>
                <a:spcPct val="90000"/>
              </a:lnSpc>
            </a:pPr>
            <a:r>
              <a:rPr lang="en-US" smtClean="0"/>
              <a:t>Accepts default option</a:t>
            </a:r>
          </a:p>
          <a:p>
            <a:pPr lvl="1" eaLnBrk="1" hangingPunct="1">
              <a:lnSpc>
                <a:spcPct val="90000"/>
              </a:lnSpc>
            </a:pPr>
            <a:r>
              <a:rPr lang="en-US" smtClean="0"/>
              <a:t>Ends a process</a:t>
            </a:r>
          </a:p>
          <a:p>
            <a:pPr eaLnBrk="1" hangingPunct="1">
              <a:lnSpc>
                <a:spcPct val="90000"/>
              </a:lnSpc>
            </a:pPr>
            <a:r>
              <a:rPr lang="en-US" smtClean="0"/>
              <a:t>Middle Button/Wheel</a:t>
            </a:r>
          </a:p>
          <a:p>
            <a:pPr lvl="1" eaLnBrk="1" hangingPunct="1">
              <a:lnSpc>
                <a:spcPct val="90000"/>
              </a:lnSpc>
            </a:pPr>
            <a:r>
              <a:rPr lang="en-US" smtClean="0"/>
              <a:t>Provides quick pan and zoom functions</a:t>
            </a:r>
          </a:p>
        </p:txBody>
      </p:sp>
      <p:pic>
        <p:nvPicPr>
          <p:cNvPr id="7172" name="Picture 8" descr="MCj0433878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5200" y="4159250"/>
            <a:ext cx="18288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9" descr="MCj0396950000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5138" y="0"/>
            <a:ext cx="1233487" cy="183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4" name="Picture 11" descr="MCj03969060000[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268788" y="1552575"/>
            <a:ext cx="1252537"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13" descr="MCj0398487000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043488" y="4970463"/>
            <a:ext cx="1639887" cy="1887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6" name="Picture 14" descr="MCj0396904000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842000" y="3490913"/>
            <a:ext cx="1814513" cy="1135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7" name="Picture 15" descr="MPj03058530000[1]"/>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486400" y="0"/>
            <a:ext cx="3657600" cy="334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253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5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Geometric Constraints</a:t>
            </a:r>
          </a:p>
        </p:txBody>
      </p:sp>
      <p:sp>
        <p:nvSpPr>
          <p:cNvPr id="27663" name="Text Box 15"/>
          <p:cNvSpPr txBox="1">
            <a:spLocks noChangeArrowheads="1"/>
          </p:cNvSpPr>
          <p:nvPr/>
        </p:nvSpPr>
        <p:spPr bwMode="auto">
          <a:xfrm>
            <a:off x="527050" y="1266825"/>
            <a:ext cx="8121650" cy="892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a:t>Symbols that show alignments to capture the design intent</a:t>
            </a:r>
            <a:endParaRPr lang="en-US"/>
          </a:p>
          <a:p>
            <a:pPr algn="ctr" eaLnBrk="1" hangingPunct="1"/>
            <a:endParaRPr lang="en-US" sz="1000"/>
          </a:p>
          <a:p>
            <a:pPr eaLnBrk="1" hangingPunct="1"/>
            <a:r>
              <a:rPr lang="en-US">
                <a:solidFill>
                  <a:srgbClr val="0000FF"/>
                </a:solidFill>
              </a:rPr>
              <a:t>To use Geometric Constraints:</a:t>
            </a:r>
          </a:p>
        </p:txBody>
      </p:sp>
      <p:sp>
        <p:nvSpPr>
          <p:cNvPr id="27664" name="Text Box 16"/>
          <p:cNvSpPr txBox="1">
            <a:spLocks noChangeArrowheads="1"/>
          </p:cNvSpPr>
          <p:nvPr/>
        </p:nvSpPr>
        <p:spPr bwMode="auto">
          <a:xfrm>
            <a:off x="4908550" y="2389188"/>
            <a:ext cx="4235450" cy="1062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2. Right mouse click in Graphics Window, then select Create Constraint</a:t>
            </a:r>
          </a:p>
          <a:p>
            <a:pPr eaLnBrk="1" hangingPunct="1">
              <a:spcBef>
                <a:spcPct val="50000"/>
              </a:spcBef>
            </a:pPr>
            <a:endParaRPr lang="en-US"/>
          </a:p>
        </p:txBody>
      </p:sp>
      <p:sp>
        <p:nvSpPr>
          <p:cNvPr id="27665" name="Text Box 17"/>
          <p:cNvSpPr txBox="1">
            <a:spLocks noChangeArrowheads="1"/>
          </p:cNvSpPr>
          <p:nvPr/>
        </p:nvSpPr>
        <p:spPr bwMode="auto">
          <a:xfrm>
            <a:off x="4206875" y="2943225"/>
            <a:ext cx="723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solidFill>
                  <a:srgbClr val="0000FF"/>
                </a:solidFill>
              </a:rPr>
              <a:t>OR</a:t>
            </a:r>
          </a:p>
        </p:txBody>
      </p:sp>
      <p:pic>
        <p:nvPicPr>
          <p:cNvPr id="8198"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838" y="3179763"/>
            <a:ext cx="3228975" cy="305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Straight Arrow Connector 9"/>
          <p:cNvCxnSpPr/>
          <p:nvPr/>
        </p:nvCxnSpPr>
        <p:spPr>
          <a:xfrm>
            <a:off x="698500" y="2933700"/>
            <a:ext cx="768350" cy="6953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8200"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56200" y="3168650"/>
            <a:ext cx="3609975" cy="3641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1" name="TextBox 10"/>
          <p:cNvSpPr txBox="1">
            <a:spLocks noChangeArrowheads="1"/>
          </p:cNvSpPr>
          <p:nvPr/>
        </p:nvSpPr>
        <p:spPr bwMode="auto">
          <a:xfrm>
            <a:off x="542925" y="2339975"/>
            <a:ext cx="3827463"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 Use the commands available from the Sketch panel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6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6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p:bldP spid="2766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20"/>
          <p:cNvPicPr>
            <a:picLocks noChangeAspect="1" noChangeArrowheads="1"/>
          </p:cNvPicPr>
          <p:nvPr/>
        </p:nvPicPr>
        <p:blipFill>
          <a:blip r:embed="rId3"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a:stretch>
            <a:fillRect/>
          </a:stretch>
        </p:blipFill>
        <p:spPr bwMode="auto">
          <a:xfrm>
            <a:off x="403225" y="4829175"/>
            <a:ext cx="70961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9" name="Picture 7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0700" y="5726113"/>
            <a:ext cx="441325" cy="46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0" name="Picture 117"/>
          <p:cNvPicPr>
            <a:picLocks noChangeAspect="1" noChangeArrowheads="1"/>
          </p:cNvPicPr>
          <p:nvPr/>
        </p:nvPicPr>
        <p:blipFill>
          <a:blip r:embed="rId5"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b="10001"/>
          <a:stretch>
            <a:fillRect/>
          </a:stretch>
        </p:blipFill>
        <p:spPr bwMode="auto">
          <a:xfrm>
            <a:off x="515938" y="3906838"/>
            <a:ext cx="53340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1" name="Picture 7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17525" y="6218238"/>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2" name="Rectangle 159"/>
          <p:cNvSpPr>
            <a:spLocks noChangeArrowheads="1"/>
          </p:cNvSpPr>
          <p:nvPr/>
        </p:nvSpPr>
        <p:spPr bwMode="auto">
          <a:xfrm>
            <a:off x="7556500" y="6083300"/>
            <a:ext cx="787400" cy="5588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9223" name="Rectangle 2"/>
          <p:cNvSpPr>
            <a:spLocks noGrp="1" noChangeArrowheads="1"/>
          </p:cNvSpPr>
          <p:nvPr>
            <p:ph type="title"/>
          </p:nvPr>
        </p:nvSpPr>
        <p:spPr/>
        <p:txBody>
          <a:bodyPr/>
          <a:lstStyle/>
          <a:p>
            <a:pPr eaLnBrk="1" hangingPunct="1"/>
            <a:r>
              <a:rPr lang="en-US" smtClean="0"/>
              <a:t>Geometric Constraint Symbols</a:t>
            </a:r>
          </a:p>
        </p:txBody>
      </p:sp>
      <p:graphicFrame>
        <p:nvGraphicFramePr>
          <p:cNvPr id="29854" name="Group 158"/>
          <p:cNvGraphicFramePr>
            <a:graphicFrameLocks noGrp="1"/>
          </p:cNvGraphicFramePr>
          <p:nvPr>
            <p:ph idx="4294967295"/>
          </p:nvPr>
        </p:nvGraphicFramePr>
        <p:xfrm>
          <a:off x="377825" y="1162050"/>
          <a:ext cx="8477250" cy="5486400"/>
        </p:xfrm>
        <a:graphic>
          <a:graphicData uri="http://schemas.openxmlformats.org/drawingml/2006/table">
            <a:tbl>
              <a:tblPr/>
              <a:tblGrid>
                <a:gridCol w="933388"/>
                <a:gridCol w="2149248"/>
                <a:gridCol w="5394614"/>
              </a:tblGrid>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Perpendicular</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Lines are at right angles</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Parallel</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Line is parallel to other objects</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Tangent</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Touches at one point only</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Smooth</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Create a continuous curve</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Coincident</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Constrains 2 points or point to curve</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Concentric</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Arc or Circle shares center point</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Collinear</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2 lines lie along the same line</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Equal</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Resizes to same radius or length</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Horizontal</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Line is parallel to X axis</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Vertical</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Line is parallel to Y axis</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Fix</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Points or curves stay locked in place</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L="91447" marR="914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Symmetry</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Objects align symmetrically about a line</a:t>
                      </a:r>
                    </a:p>
                  </a:txBody>
                  <a:tcPr marL="91447" marR="914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78" name="AutoShape 6" descr="colinea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79" name="AutoShape 8" descr="colinea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80" name="AutoShape 10" descr="colinea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81" name="AutoShape 12" descr="colinea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82" name="AutoShape 14" descr="colinea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83" name="Text Box 15"/>
          <p:cNvSpPr txBox="1">
            <a:spLocks noChangeArrowheads="1"/>
          </p:cNvSpPr>
          <p:nvPr/>
        </p:nvSpPr>
        <p:spPr bwMode="auto">
          <a:xfrm>
            <a:off x="1058863" y="1957388"/>
            <a:ext cx="1171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9284" name="AutoShape 17" descr="colinear"/>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pic>
        <p:nvPicPr>
          <p:cNvPr id="9285" name="Picture 119"/>
          <p:cNvPicPr>
            <a:picLocks noChangeAspect="1" noChangeArrowheads="1"/>
          </p:cNvPicPr>
          <p:nvPr/>
        </p:nvPicPr>
        <p:blipFill>
          <a:blip r:embed="rId7"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r="15158" b="20810"/>
          <a:stretch>
            <a:fillRect/>
          </a:stretch>
        </p:blipFill>
        <p:spPr bwMode="auto">
          <a:xfrm>
            <a:off x="458788" y="4356100"/>
            <a:ext cx="639762"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86" name="Oval 145"/>
          <p:cNvSpPr>
            <a:spLocks noChangeArrowheads="1"/>
          </p:cNvSpPr>
          <p:nvPr/>
        </p:nvSpPr>
        <p:spPr bwMode="auto">
          <a:xfrm>
            <a:off x="654050" y="3571875"/>
            <a:ext cx="160338" cy="160338"/>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87" name="Oval 146"/>
          <p:cNvSpPr>
            <a:spLocks noChangeArrowheads="1"/>
          </p:cNvSpPr>
          <p:nvPr/>
        </p:nvSpPr>
        <p:spPr bwMode="auto">
          <a:xfrm>
            <a:off x="584200" y="3517900"/>
            <a:ext cx="292100" cy="279400"/>
          </a:xfrm>
          <a:prstGeom prst="ellipse">
            <a:avLst/>
          </a:prstGeom>
          <a:noFill/>
          <a:ln w="25400">
            <a:solidFill>
              <a:srgbClr val="80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pic>
        <p:nvPicPr>
          <p:cNvPr id="9288" name="Picture 151"/>
          <p:cNvPicPr>
            <a:picLocks noChangeAspect="1" noChangeArrowheads="1"/>
          </p:cNvPicPr>
          <p:nvPr/>
        </p:nvPicPr>
        <p:blipFill>
          <a:blip r:embed="rId8"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a:stretch>
            <a:fillRect/>
          </a:stretch>
        </p:blipFill>
        <p:spPr bwMode="auto">
          <a:xfrm>
            <a:off x="419100" y="1654175"/>
            <a:ext cx="560388" cy="379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89" name="Picture 152"/>
          <p:cNvPicPr>
            <a:picLocks noChangeAspect="1" noChangeArrowheads="1"/>
          </p:cNvPicPr>
          <p:nvPr/>
        </p:nvPicPr>
        <p:blipFill>
          <a:blip r:embed="rId9"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a:stretch>
            <a:fillRect/>
          </a:stretch>
        </p:blipFill>
        <p:spPr bwMode="auto">
          <a:xfrm>
            <a:off x="455613" y="1209675"/>
            <a:ext cx="574675" cy="388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90" name="Picture 155"/>
          <p:cNvPicPr>
            <a:picLocks noChangeAspect="1" noChangeArrowheads="1"/>
          </p:cNvPicPr>
          <p:nvPr/>
        </p:nvPicPr>
        <p:blipFill>
          <a:blip r:embed="rId10"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a:stretch>
            <a:fillRect/>
          </a:stretch>
        </p:blipFill>
        <p:spPr bwMode="auto">
          <a:xfrm>
            <a:off x="436563" y="2097088"/>
            <a:ext cx="587375" cy="385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91" name="Picture 160"/>
          <p:cNvPicPr>
            <a:picLocks noChangeAspect="1" noChangeArrowheads="1"/>
          </p:cNvPicPr>
          <p:nvPr/>
        </p:nvPicPr>
        <p:blipFill>
          <a:blip r:embed="rId11" cstate="print">
            <a:clrChange>
              <a:clrFrom>
                <a:srgbClr val="EFEFEF"/>
              </a:clrFrom>
              <a:clrTo>
                <a:srgbClr val="EFEFEF">
                  <a:alpha val="0"/>
                </a:srgbClr>
              </a:clrTo>
            </a:clrChange>
            <a:extLst>
              <a:ext uri="{28A0092B-C50C-407E-A947-70E740481C1C}">
                <a14:useLocalDpi xmlns:a14="http://schemas.microsoft.com/office/drawing/2010/main" xmlns="" val="0"/>
              </a:ext>
            </a:extLst>
          </a:blip>
          <a:srcRect/>
          <a:stretch>
            <a:fillRect/>
          </a:stretch>
        </p:blipFill>
        <p:spPr bwMode="auto">
          <a:xfrm>
            <a:off x="439738" y="5289550"/>
            <a:ext cx="479425" cy="40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92" name="Picture 161"/>
          <p:cNvPicPr>
            <a:picLocks noChangeAspect="1" noChangeArrowheads="1"/>
          </p:cNvPicPr>
          <p:nvPr/>
        </p:nvPicPr>
        <p:blipFill>
          <a:blip r:embed="rId12"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a:stretch>
            <a:fillRect/>
          </a:stretch>
        </p:blipFill>
        <p:spPr bwMode="auto">
          <a:xfrm>
            <a:off x="501650" y="2559050"/>
            <a:ext cx="406400" cy="40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93" name="Picture 78"/>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563563" y="3032125"/>
            <a:ext cx="4730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2300" y="2057400"/>
            <a:ext cx="5684838"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Rectangle 2"/>
          <p:cNvSpPr>
            <a:spLocks noGrp="1" noChangeArrowheads="1"/>
          </p:cNvSpPr>
          <p:nvPr>
            <p:ph type="title"/>
          </p:nvPr>
        </p:nvSpPr>
        <p:spPr/>
        <p:txBody>
          <a:bodyPr/>
          <a:lstStyle/>
          <a:p>
            <a:pPr eaLnBrk="1" hangingPunct="1"/>
            <a:r>
              <a:rPr lang="en-US" smtClean="0"/>
              <a:t>Dynamic Viewing Functions</a:t>
            </a:r>
          </a:p>
        </p:txBody>
      </p:sp>
      <p:graphicFrame>
        <p:nvGraphicFramePr>
          <p:cNvPr id="35918" name="Group 78"/>
          <p:cNvGraphicFramePr>
            <a:graphicFrameLocks noGrp="1"/>
          </p:cNvGraphicFramePr>
          <p:nvPr>
            <p:ph idx="4294967295"/>
          </p:nvPr>
        </p:nvGraphicFramePr>
        <p:xfrm>
          <a:off x="6337300" y="4071938"/>
          <a:ext cx="2806700" cy="2560635"/>
        </p:xfrm>
        <a:graphic>
          <a:graphicData uri="http://schemas.openxmlformats.org/drawingml/2006/table">
            <a:tbl>
              <a:tblPr/>
              <a:tblGrid>
                <a:gridCol w="814388"/>
                <a:gridCol w="1992312"/>
              </a:tblGrid>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6" marB="45726"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Pan</a:t>
                      </a:r>
                    </a:p>
                  </a:txBody>
                  <a:tcPr marT="45726" marB="45726" horzOverflow="overflow">
                    <a:lnL>
                      <a:noFill/>
                    </a:lnL>
                    <a:lnR cap="flat">
                      <a:noFill/>
                    </a:lnR>
                    <a:lnT cap="fla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Zoom </a:t>
                      </a:r>
                    </a:p>
                  </a:txBody>
                  <a:tcPr marT="45726" marB="45726" horzOverflow="overflow">
                    <a:lnL>
                      <a:noFill/>
                    </a:lnL>
                    <a:lnR cap="flat">
                      <a:noFill/>
                    </a:lnR>
                    <a:ln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Zoom Window</a:t>
                      </a:r>
                    </a:p>
                  </a:txBody>
                  <a:tcPr marT="45726" marB="45726" horzOverflow="overflow">
                    <a:lnL>
                      <a:noFill/>
                    </a:lnL>
                    <a:lnR cap="flat">
                      <a:noFill/>
                    </a:lnR>
                    <a:ln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Zoom All</a:t>
                      </a:r>
                    </a:p>
                  </a:txBody>
                  <a:tcPr marT="45726" marB="45726" horzOverflow="overflow">
                    <a:lnL>
                      <a:noFill/>
                    </a:lnL>
                    <a:lnR cap="flat">
                      <a:noFill/>
                    </a:lnR>
                    <a:ln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Zoom Selected</a:t>
                      </a:r>
                    </a:p>
                  </a:txBody>
                  <a:tcPr marT="45726" marB="45726" horzOverflow="overflow">
                    <a:lnL>
                      <a:noFill/>
                    </a:lnL>
                    <a:lnR cap="flat">
                      <a:noFill/>
                    </a:lnR>
                    <a:ln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6" marB="45726"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Dynamic Rotation</a:t>
                      </a:r>
                    </a:p>
                  </a:txBody>
                  <a:tcPr marT="45726" marB="45726" horzOverflow="overflow">
                    <a:lnL>
                      <a:noFill/>
                    </a:lnL>
                    <a:lnR cap="flat">
                      <a:noFill/>
                    </a:lnR>
                    <a:lnT>
                      <a:noFill/>
                    </a:lnT>
                    <a:lnB>
                      <a:noFill/>
                    </a:lnB>
                    <a:lnTlToBr>
                      <a:noFill/>
                    </a:lnTlToBr>
                    <a:lnBlToTr>
                      <a:noFill/>
                    </a:lnBlToTr>
                    <a:noFill/>
                  </a:tcPr>
                </a:tc>
              </a:tr>
              <a:tr h="3658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6" marB="45726"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Look At</a:t>
                      </a:r>
                    </a:p>
                  </a:txBody>
                  <a:tcPr marT="45726" marB="45726" horzOverflow="overflow">
                    <a:lnL>
                      <a:noFill/>
                    </a:lnL>
                    <a:lnR cap="flat">
                      <a:noFill/>
                    </a:lnR>
                    <a:lnT>
                      <a:noFill/>
                    </a:lnT>
                    <a:lnB cap="flat">
                      <a:noFill/>
                    </a:lnB>
                    <a:lnTlToBr>
                      <a:noFill/>
                    </a:lnTlToBr>
                    <a:lnBlToTr>
                      <a:noFill/>
                    </a:lnBlToTr>
                    <a:noFill/>
                  </a:tcPr>
                </a:tc>
              </a:tr>
            </a:tbl>
          </a:graphicData>
        </a:graphic>
      </p:graphicFrame>
      <p:sp>
        <p:nvSpPr>
          <p:cNvPr id="35847" name="Text Box 7"/>
          <p:cNvSpPr txBox="1">
            <a:spLocks noChangeArrowheads="1"/>
          </p:cNvSpPr>
          <p:nvPr/>
        </p:nvSpPr>
        <p:spPr bwMode="auto">
          <a:xfrm>
            <a:off x="1919288" y="2992438"/>
            <a:ext cx="3125787"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Located on View Ribbon Tab</a:t>
            </a:r>
          </a:p>
          <a:p>
            <a:pPr eaLnBrk="1" hangingPunct="1"/>
            <a:endParaRPr lang="en-US" sz="1600" b="1"/>
          </a:p>
          <a:p>
            <a:pPr eaLnBrk="1" hangingPunct="1"/>
            <a:r>
              <a:rPr lang="en-US" sz="1600" b="1"/>
              <a:t>Used to Zoom and Pan to reposition the sketch</a:t>
            </a:r>
          </a:p>
        </p:txBody>
      </p:sp>
      <p:pic>
        <p:nvPicPr>
          <p:cNvPr id="35848" name="Picture 8"/>
          <p:cNvPicPr>
            <a:picLocks noChangeAspect="1" noChangeArrowheads="1"/>
          </p:cNvPicPr>
          <p:nvPr/>
        </p:nvPicPr>
        <p:blipFill>
          <a:blip r:embed="rId4"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a:stretch>
            <a:fillRect/>
          </a:stretch>
        </p:blipFill>
        <p:spPr bwMode="auto">
          <a:xfrm>
            <a:off x="6621463" y="5213350"/>
            <a:ext cx="388937" cy="29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83" name="Picture 43"/>
          <p:cNvPicPr>
            <a:picLocks noChangeAspect="1" noChangeArrowheads="1"/>
          </p:cNvPicPr>
          <p:nvPr/>
        </p:nvPicPr>
        <p:blipFill>
          <a:blip r:embed="rId5"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t="-4445"/>
          <a:stretch>
            <a:fillRect/>
          </a:stretch>
        </p:blipFill>
        <p:spPr bwMode="auto">
          <a:xfrm>
            <a:off x="6653213" y="4878388"/>
            <a:ext cx="398462"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84" name="Picture 44"/>
          <p:cNvPicPr>
            <a:picLocks noChangeAspect="1" noChangeArrowheads="1"/>
          </p:cNvPicPr>
          <p:nvPr/>
        </p:nvPicPr>
        <p:blipFill>
          <a:blip r:embed="rId6"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b="-3960"/>
          <a:stretch>
            <a:fillRect/>
          </a:stretch>
        </p:blipFill>
        <p:spPr bwMode="auto">
          <a:xfrm>
            <a:off x="6630988" y="4483100"/>
            <a:ext cx="388937"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86" name="Picture 46"/>
          <p:cNvPicPr>
            <a:picLocks noChangeAspect="1" noChangeArrowheads="1"/>
          </p:cNvPicPr>
          <p:nvPr/>
        </p:nvPicPr>
        <p:blipFill>
          <a:blip r:embed="rId7"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a:stretch>
            <a:fillRect/>
          </a:stretch>
        </p:blipFill>
        <p:spPr bwMode="auto">
          <a:xfrm>
            <a:off x="6630988" y="5562600"/>
            <a:ext cx="401637" cy="320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87" name="Picture 47"/>
          <p:cNvPicPr>
            <a:picLocks noChangeAspect="1" noChangeArrowheads="1"/>
          </p:cNvPicPr>
          <p:nvPr/>
        </p:nvPicPr>
        <p:blipFill>
          <a:blip r:embed="rId8" cstate="print">
            <a:clrChange>
              <a:clrFrom>
                <a:srgbClr val="D4D0C8"/>
              </a:clrFrom>
              <a:clrTo>
                <a:srgbClr val="D4D0C8">
                  <a:alpha val="0"/>
                </a:srgbClr>
              </a:clrTo>
            </a:clrChange>
            <a:extLst>
              <a:ext uri="{28A0092B-C50C-407E-A947-70E740481C1C}">
                <a14:useLocalDpi xmlns:a14="http://schemas.microsoft.com/office/drawing/2010/main" xmlns="" val="0"/>
              </a:ext>
            </a:extLst>
          </a:blip>
          <a:srcRect b="-7921"/>
          <a:stretch>
            <a:fillRect/>
          </a:stretch>
        </p:blipFill>
        <p:spPr bwMode="auto">
          <a:xfrm>
            <a:off x="6630988" y="5918200"/>
            <a:ext cx="388937"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5" name="Picture 31"/>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754813" y="1236663"/>
            <a:ext cx="533400" cy="2652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Rectangular Callout 17"/>
          <p:cNvSpPr/>
          <p:nvPr/>
        </p:nvSpPr>
        <p:spPr>
          <a:xfrm>
            <a:off x="6762750" y="1214438"/>
            <a:ext cx="519113" cy="2682875"/>
          </a:xfrm>
          <a:prstGeom prst="wedgeRectCallout">
            <a:avLst>
              <a:gd name="adj1" fmla="val -159015"/>
              <a:gd name="adj2" fmla="val 4411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72" name="Picture 3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629400" y="4086225"/>
            <a:ext cx="298450" cy="311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 name="Picture 32"/>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664325" y="6276975"/>
            <a:ext cx="296863" cy="29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9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8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8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8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7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2300" y="2057400"/>
            <a:ext cx="5684838"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eaLnBrk="1" hangingPunct="1"/>
            <a:r>
              <a:rPr lang="en-US" smtClean="0"/>
              <a:t>Precise Input</a:t>
            </a:r>
          </a:p>
        </p:txBody>
      </p:sp>
      <p:sp>
        <p:nvSpPr>
          <p:cNvPr id="11268" name="Text Box 4"/>
          <p:cNvSpPr txBox="1">
            <a:spLocks noChangeArrowheads="1"/>
          </p:cNvSpPr>
          <p:nvPr/>
        </p:nvSpPr>
        <p:spPr bwMode="auto">
          <a:xfrm>
            <a:off x="6381750" y="2063750"/>
            <a:ext cx="2762250" cy="2938463"/>
          </a:xfrm>
          <a:prstGeom prst="rect">
            <a:avLst/>
          </a:prstGeom>
          <a:noFill/>
          <a:ln w="9525">
            <a:noFill/>
            <a:miter lim="800000"/>
            <a:headEnd/>
            <a:tailEnd/>
          </a:ln>
        </p:spPr>
        <p:txBody>
          <a:bodyPr>
            <a:spAutoFit/>
          </a:bodyPr>
          <a:lstStyle/>
          <a:p>
            <a:pPr marL="342900" indent="-342900">
              <a:lnSpc>
                <a:spcPct val="90000"/>
              </a:lnSpc>
              <a:spcBef>
                <a:spcPct val="20000"/>
              </a:spcBef>
              <a:buFont typeface="Wingdings" pitchFamily="2" charset="2"/>
              <a:buChar char="Ø"/>
              <a:defRPr/>
            </a:pPr>
            <a:r>
              <a:rPr lang="en-US" sz="1600" b="1" dirty="0"/>
              <a:t>The Precise Input toolbar is added by expanding the Draw panel and selecting Precise Input</a:t>
            </a:r>
          </a:p>
          <a:p>
            <a:pPr>
              <a:defRPr/>
            </a:pPr>
            <a:endParaRPr lang="en-US" dirty="0"/>
          </a:p>
          <a:p>
            <a:pPr marL="342900" indent="-342900">
              <a:lnSpc>
                <a:spcPct val="90000"/>
              </a:lnSpc>
              <a:spcBef>
                <a:spcPct val="20000"/>
              </a:spcBef>
              <a:buFont typeface="Wingdings" pitchFamily="2" charset="2"/>
              <a:buChar char="Ø"/>
              <a:defRPr/>
            </a:pPr>
            <a:r>
              <a:rPr lang="en-US" sz="1600" b="1" dirty="0"/>
              <a:t>Create the shapes that you labeled in Activity 1.5.1 The Coordinate System and Descriptive Geometry.</a:t>
            </a:r>
          </a:p>
          <a:p>
            <a:pPr>
              <a:defRPr/>
            </a:pPr>
            <a:r>
              <a:rPr lang="en-US" dirty="0"/>
              <a:t>    </a:t>
            </a:r>
          </a:p>
        </p:txBody>
      </p:sp>
      <p:cxnSp>
        <p:nvCxnSpPr>
          <p:cNvPr id="10" name="Straight Arrow Connector 9"/>
          <p:cNvCxnSpPr/>
          <p:nvPr/>
        </p:nvCxnSpPr>
        <p:spPr>
          <a:xfrm rot="10800000" flipV="1">
            <a:off x="2743200" y="2392363"/>
            <a:ext cx="3856038" cy="4429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TotalTime>
  <Words>674</Words>
  <Application>Microsoft Office PowerPoint</Application>
  <PresentationFormat>On-screen Show (4:3)</PresentationFormat>
  <Paragraphs>141</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EngineeringCurriculum</vt:lpstr>
      <vt:lpstr>1_Custom Design</vt:lpstr>
      <vt:lpstr>3D Computer Modeling</vt:lpstr>
      <vt:lpstr>3D Modeling in Inventor</vt:lpstr>
      <vt:lpstr>Inventor Screen Layout</vt:lpstr>
      <vt:lpstr>Inventor Screen Layout</vt:lpstr>
      <vt:lpstr>Mouse Buttons</vt:lpstr>
      <vt:lpstr>Geometric Constraints</vt:lpstr>
      <vt:lpstr>Geometric Constraint Symbols</vt:lpstr>
      <vt:lpstr>Dynamic Viewing Functions</vt:lpstr>
      <vt:lpstr>Precise Input</vt:lpstr>
      <vt:lpstr>Image Resources</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Modeling Fundamentals</dc:title>
  <dc:subject>GTT - Lesson 1.5 - Designing For Production</dc:subject>
  <dc:creator>GTT Revision Team</dc:creator>
  <cp:lastModifiedBy>chase_crocker</cp:lastModifiedBy>
  <cp:revision>46</cp:revision>
  <dcterms:created xsi:type="dcterms:W3CDTF">2008-05-21T19:49:46Z</dcterms:created>
  <dcterms:modified xsi:type="dcterms:W3CDTF">2014-11-10T16:13:51Z</dcterms:modified>
</cp:coreProperties>
</file>